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611" r:id="rId2"/>
    <p:sldId id="608" r:id="rId3"/>
    <p:sldId id="694" r:id="rId4"/>
    <p:sldId id="671" r:id="rId5"/>
    <p:sldId id="687" r:id="rId6"/>
    <p:sldId id="602" r:id="rId7"/>
    <p:sldId id="603" r:id="rId8"/>
    <p:sldId id="688" r:id="rId9"/>
    <p:sldId id="692" r:id="rId10"/>
    <p:sldId id="690" r:id="rId11"/>
    <p:sldId id="701" r:id="rId12"/>
    <p:sldId id="714" r:id="rId13"/>
    <p:sldId id="715" r:id="rId14"/>
    <p:sldId id="718" r:id="rId15"/>
    <p:sldId id="275" r:id="rId16"/>
    <p:sldId id="307" r:id="rId17"/>
    <p:sldId id="308" r:id="rId18"/>
    <p:sldId id="276" r:id="rId19"/>
    <p:sldId id="277" r:id="rId20"/>
    <p:sldId id="716" r:id="rId21"/>
    <p:sldId id="707" r:id="rId22"/>
    <p:sldId id="395" r:id="rId23"/>
    <p:sldId id="708" r:id="rId24"/>
    <p:sldId id="709" r:id="rId25"/>
    <p:sldId id="710" r:id="rId26"/>
    <p:sldId id="660" r:id="rId27"/>
    <p:sldId id="711" r:id="rId28"/>
    <p:sldId id="320" r:id="rId29"/>
    <p:sldId id="319" r:id="rId30"/>
    <p:sldId id="680" r:id="rId31"/>
    <p:sldId id="323" r:id="rId32"/>
    <p:sldId id="704" r:id="rId33"/>
    <p:sldId id="705" r:id="rId34"/>
    <p:sldId id="706" r:id="rId35"/>
    <p:sldId id="666" r:id="rId36"/>
    <p:sldId id="723" r:id="rId37"/>
    <p:sldId id="64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F77817C-4F74-4913-9ACE-A7B734420325}">
          <p14:sldIdLst>
            <p14:sldId id="611"/>
            <p14:sldId id="608"/>
            <p14:sldId id="694"/>
            <p14:sldId id="671"/>
            <p14:sldId id="687"/>
            <p14:sldId id="602"/>
            <p14:sldId id="603"/>
            <p14:sldId id="688"/>
            <p14:sldId id="692"/>
            <p14:sldId id="690"/>
            <p14:sldId id="701"/>
            <p14:sldId id="714"/>
            <p14:sldId id="715"/>
            <p14:sldId id="718"/>
            <p14:sldId id="275"/>
            <p14:sldId id="307"/>
            <p14:sldId id="308"/>
            <p14:sldId id="276"/>
            <p14:sldId id="277"/>
            <p14:sldId id="716"/>
            <p14:sldId id="707"/>
            <p14:sldId id="395"/>
            <p14:sldId id="708"/>
            <p14:sldId id="709"/>
            <p14:sldId id="710"/>
            <p14:sldId id="660"/>
            <p14:sldId id="711"/>
            <p14:sldId id="320"/>
            <p14:sldId id="319"/>
            <p14:sldId id="680"/>
            <p14:sldId id="323"/>
            <p14:sldId id="704"/>
            <p14:sldId id="705"/>
            <p14:sldId id="706"/>
            <p14:sldId id="666"/>
            <p14:sldId id="723"/>
            <p14:sldId id="6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31"/>
    <a:srgbClr val="CC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autoAdjust="0"/>
    <p:restoredTop sz="58630" autoAdjust="0"/>
  </p:normalViewPr>
  <p:slideViewPr>
    <p:cSldViewPr snapToGrid="0" snapToObjects="1">
      <p:cViewPr varScale="1">
        <p:scale>
          <a:sx n="71" d="100"/>
          <a:sy n="71" d="100"/>
        </p:scale>
        <p:origin x="28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AA7D87-C1C7-774B-8EBB-EB2D79B9AF37}" type="datetimeFigureOut">
              <a:rPr lang="fr-FR" smtClean="0"/>
              <a:t>19/03/2026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433533-2798-A04A-80A4-90F904DC747D}" type="slidenum">
              <a:rPr lang="fr-FR" smtClean="0"/>
              <a:t>‹n°›</a:t>
            </a:fld>
            <a:endParaRPr lang="fr-FR"/>
          </a:p>
        </p:txBody>
      </p:sp>
    </p:spTree>
    <p:extLst>
      <p:ext uri="{BB962C8B-B14F-4D97-AF65-F5344CB8AC3E}">
        <p14:creationId xmlns:p14="http://schemas.microsoft.com/office/powerpoint/2010/main" val="42157006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Easter_parade" TargetMode="External"/><Relationship Id="rId3" Type="http://schemas.openxmlformats.org/officeDocument/2006/relationships/hyperlink" Target="https://en.wikipedia.org/wiki/Women_and_smoking" TargetMode="External"/><Relationship Id="rId7" Type="http://schemas.openxmlformats.org/officeDocument/2006/relationships/hyperlink" Target="https://en.wikipedia.org/wiki/Edward_Bernay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A._A._Brill" TargetMode="External"/><Relationship Id="rId5" Type="http://schemas.openxmlformats.org/officeDocument/2006/relationships/hyperlink" Target="https://en.wikipedia.org/wiki/Cigarettes" TargetMode="External"/><Relationship Id="rId4" Type="http://schemas.openxmlformats.org/officeDocument/2006/relationships/hyperlink" Target="https://en.wikipedia.org/wiki/First-wave_feminism" TargetMode="External"/><Relationship Id="rId9" Type="http://schemas.openxmlformats.org/officeDocument/2006/relationships/hyperlink" Target="https://en.wikipedia.org/wiki/Torches_of_Freedom#cite_note-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ytimes.com/2024/12/10/opinion/child-influencers-consumerism.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ytimes.com/2023/12/06/business/dealbook/influencer-creator-economy.html" TargetMode="External"/><Relationship Id="rId5" Type="http://schemas.openxmlformats.org/officeDocument/2006/relationships/hyperlink" Target="https://www.pbs.org/newshour/show/the-dangers-of-parents-sharing-their-childrens-lives-on-social-media" TargetMode="External"/><Relationship Id="rId4" Type="http://schemas.openxmlformats.org/officeDocument/2006/relationships/hyperlink" Target="https://www.latimes.com/business/story/2024-10-10/gen-alpha-gen-z-skin-car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C25CFDF-FF63-5491-515B-6BB33F20C5AA}"/>
              </a:ext>
            </a:extLst>
          </p:cNvPr>
          <p:cNvSpPr>
            <a:spLocks noGrp="1" noRot="1" noChangeAspect="1" noChangeArrowheads="1" noTextEdit="1"/>
          </p:cNvSpPr>
          <p:nvPr>
            <p:ph type="sldImg"/>
          </p:nvPr>
        </p:nvSpPr>
        <p:spPr>
          <a:solidFill>
            <a:srgbClr val="FFFFFF"/>
          </a:solidFill>
          <a:ln/>
        </p:spPr>
      </p:sp>
      <p:sp>
        <p:nvSpPr>
          <p:cNvPr id="5123" name="Rectangle 3">
            <a:extLst>
              <a:ext uri="{FF2B5EF4-FFF2-40B4-BE49-F238E27FC236}">
                <a16:creationId xmlns:a16="http://schemas.microsoft.com/office/drawing/2014/main" id="{2449D898-1D6B-F7BB-D05B-4ABBD311B73F}"/>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https://</a:t>
            </a:r>
            <a:r>
              <a:rPr lang="fr-FR" dirty="0" err="1"/>
              <a:t>www.worldpressphoto.org</a:t>
            </a:r>
            <a:r>
              <a:rPr lang="fr-FR"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https://</a:t>
            </a:r>
            <a:r>
              <a:rPr lang="fr-FR" dirty="0" err="1"/>
              <a:t>www.worldpressphoto.org</a:t>
            </a:r>
            <a:r>
              <a:rPr lang="fr-FR" dirty="0"/>
              <a:t>/</a:t>
            </a:r>
            <a:r>
              <a:rPr lang="fr-FR" dirty="0" err="1"/>
              <a:t>contest</a:t>
            </a:r>
            <a:r>
              <a:rPr lang="fr-FR" dirty="0"/>
              <a:t>/2022</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endParaRPr lang="fr-FR" altLang="fr-FR"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77E8AA5-D934-7442-B3AE-92833063F4B3}" type="slidenum">
              <a:rPr lang="fr-FR"/>
              <a:pPr/>
              <a:t>18</a:t>
            </a:fld>
            <a:endParaRPr lang="fr-FR"/>
          </a:p>
        </p:txBody>
      </p:sp>
      <p:sp>
        <p:nvSpPr>
          <p:cNvPr id="665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6563" name="Rectangle 3"/>
          <p:cNvSpPr>
            <a:spLocks noGrp="1"/>
          </p:cNvSpPr>
          <p:nvPr>
            <p:ph type="body" idx="1"/>
          </p:nvPr>
        </p:nvSpPr>
        <p:spPr/>
        <p:txBody>
          <a:bodyPr/>
          <a:lstStyle/>
          <a:p>
            <a:r>
              <a:rPr lang="fr-FR" dirty="0"/>
              <a:t>The </a:t>
            </a:r>
            <a:r>
              <a:rPr lang="fr-FR" dirty="0" err="1"/>
              <a:t>century</a:t>
            </a:r>
            <a:r>
              <a:rPr lang="fr-FR" dirty="0"/>
              <a:t> of the self (Adam Curtis, 2002)</a:t>
            </a:r>
          </a:p>
          <a:p>
            <a:r>
              <a:rPr lang="fr-FR" dirty="0"/>
              <a:t>Episode 1</a:t>
            </a:r>
          </a:p>
        </p:txBody>
      </p:sp>
    </p:spTree>
    <p:extLst>
      <p:ext uri="{BB962C8B-B14F-4D97-AF65-F5344CB8AC3E}">
        <p14:creationId xmlns:p14="http://schemas.microsoft.com/office/powerpoint/2010/main" val="181368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3A33E7E-76B9-3D43-843D-26EC06EA1541}" type="slidenum">
              <a:rPr lang="fr-FR"/>
              <a:pPr/>
              <a:t>19</a:t>
            </a:fld>
            <a:endParaRPr lang="fr-FR"/>
          </a:p>
        </p:txBody>
      </p:sp>
      <p:sp>
        <p:nvSpPr>
          <p:cNvPr id="67586"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1027"/>
          <p:cNvSpPr>
            <a:spLocks noGrp="1"/>
          </p:cNvSpPr>
          <p:nvPr>
            <p:ph type="body" idx="1"/>
          </p:nvPr>
        </p:nvSpPr>
        <p:spPr/>
        <p:txBody>
          <a:bodyPr/>
          <a:lstStyle/>
          <a:p>
            <a:r>
              <a:rPr lang="fr-FR" dirty="0"/>
              <a:t>Le cas des féministes lors</a:t>
            </a:r>
            <a:r>
              <a:rPr lang="fr-FR" baseline="0" dirty="0"/>
              <a:t> de la marche du 4 juillet.</a:t>
            </a:r>
          </a:p>
          <a:p>
            <a:r>
              <a:rPr lang="fr-FR" baseline="0" dirty="0"/>
              <a:t>Imitation, identification, etc.</a:t>
            </a:r>
          </a:p>
          <a:p>
            <a:r>
              <a:rPr lang="fr-FR" baseline="0" dirty="0"/>
              <a:t>2’’24</a:t>
            </a:r>
          </a:p>
          <a:p>
            <a:endParaRPr lang="fr-FR" baseline="0" dirty="0"/>
          </a:p>
          <a:p>
            <a:r>
              <a:rPr lang="fr-FR" baseline="0" dirty="0"/>
              <a:t>Liens entre politique et économie</a:t>
            </a:r>
          </a:p>
          <a:p>
            <a:endParaRPr lang="fr-FR" baseline="0" dirty="0"/>
          </a:p>
          <a:p>
            <a:r>
              <a:rPr lang="fr-FR" baseline="0" dirty="0"/>
              <a:t>9’’20 - cigarettes</a:t>
            </a:r>
          </a:p>
          <a:p>
            <a:endParaRPr lang="fr-FR" baseline="0" dirty="0"/>
          </a:p>
          <a:p>
            <a:r>
              <a:rPr lang="fr-CA" dirty="0"/>
              <a:t>"</a:t>
            </a:r>
            <a:r>
              <a:rPr lang="fr-CA" b="1" dirty="0"/>
              <a:t>Torches of Freedom</a:t>
            </a:r>
            <a:r>
              <a:rPr lang="fr-CA" dirty="0"/>
              <a:t>" </a:t>
            </a:r>
            <a:r>
              <a:rPr lang="fr-CA" dirty="0" err="1"/>
              <a:t>was</a:t>
            </a:r>
            <a:r>
              <a:rPr lang="fr-CA" dirty="0"/>
              <a:t> a phrase </a:t>
            </a:r>
            <a:r>
              <a:rPr lang="fr-CA" dirty="0" err="1"/>
              <a:t>used</a:t>
            </a:r>
            <a:r>
              <a:rPr lang="fr-CA" dirty="0"/>
              <a:t> to encourage </a:t>
            </a:r>
            <a:r>
              <a:rPr lang="fr-CA" dirty="0">
                <a:hlinkClick r:id="rId3" tooltip="Women and smoking"/>
              </a:rPr>
              <a:t>women's smoking</a:t>
            </a:r>
            <a:r>
              <a:rPr lang="fr-CA" dirty="0"/>
              <a:t> </a:t>
            </a:r>
            <a:r>
              <a:rPr lang="fr-CA" dirty="0" err="1"/>
              <a:t>using</a:t>
            </a:r>
            <a:r>
              <a:rPr lang="fr-CA" dirty="0"/>
              <a:t> the </a:t>
            </a:r>
            <a:r>
              <a:rPr lang="fr-CA" dirty="0" err="1"/>
              <a:t>early</a:t>
            </a:r>
            <a:r>
              <a:rPr lang="fr-CA" dirty="0"/>
              <a:t> </a:t>
            </a:r>
            <a:r>
              <a:rPr lang="fr-CA" dirty="0" err="1"/>
              <a:t>twentieth</a:t>
            </a:r>
            <a:r>
              <a:rPr lang="fr-CA" dirty="0"/>
              <a:t> century </a:t>
            </a:r>
            <a:r>
              <a:rPr lang="fr-CA" dirty="0">
                <a:hlinkClick r:id="rId4" tooltip="First-wave feminism"/>
              </a:rPr>
              <a:t>first-wave feminism</a:t>
            </a:r>
            <a:r>
              <a:rPr lang="fr-CA" dirty="0"/>
              <a:t> in the United States. </a:t>
            </a:r>
            <a:r>
              <a:rPr lang="fr-CA" dirty="0">
                <a:hlinkClick r:id="rId5" tooltip="Cigarettes"/>
              </a:rPr>
              <a:t>Cigarettes</a:t>
            </a:r>
            <a:r>
              <a:rPr lang="fr-CA" dirty="0"/>
              <a:t> </a:t>
            </a:r>
            <a:r>
              <a:rPr lang="fr-CA" dirty="0" err="1"/>
              <a:t>were</a:t>
            </a:r>
            <a:r>
              <a:rPr lang="fr-CA" dirty="0"/>
              <a:t> </a:t>
            </a:r>
            <a:r>
              <a:rPr lang="fr-CA" dirty="0" err="1"/>
              <a:t>described</a:t>
            </a:r>
            <a:r>
              <a:rPr lang="fr-CA" dirty="0"/>
              <a:t> as </a:t>
            </a:r>
            <a:r>
              <a:rPr lang="fr-CA" dirty="0" err="1"/>
              <a:t>symbols</a:t>
            </a:r>
            <a:r>
              <a:rPr lang="fr-CA" dirty="0"/>
              <a:t> of </a:t>
            </a:r>
            <a:r>
              <a:rPr lang="fr-CA" dirty="0" err="1"/>
              <a:t>emancipation</a:t>
            </a:r>
            <a:r>
              <a:rPr lang="fr-CA" dirty="0"/>
              <a:t> and </a:t>
            </a:r>
            <a:r>
              <a:rPr lang="fr-CA" dirty="0" err="1"/>
              <a:t>equality</a:t>
            </a:r>
            <a:r>
              <a:rPr lang="fr-CA" dirty="0"/>
              <a:t> </a:t>
            </a:r>
            <a:r>
              <a:rPr lang="fr-CA" dirty="0" err="1"/>
              <a:t>with</a:t>
            </a:r>
            <a:r>
              <a:rPr lang="fr-CA" dirty="0"/>
              <a:t> men. The </a:t>
            </a:r>
            <a:r>
              <a:rPr lang="fr-CA" dirty="0" err="1"/>
              <a:t>term</a:t>
            </a:r>
            <a:r>
              <a:rPr lang="fr-CA" dirty="0"/>
              <a:t> </a:t>
            </a:r>
            <a:r>
              <a:rPr lang="fr-CA" dirty="0" err="1"/>
              <a:t>was</a:t>
            </a:r>
            <a:r>
              <a:rPr lang="fr-CA" dirty="0"/>
              <a:t> first </a:t>
            </a:r>
            <a:r>
              <a:rPr lang="fr-CA" dirty="0" err="1"/>
              <a:t>used</a:t>
            </a:r>
            <a:r>
              <a:rPr lang="fr-CA" dirty="0"/>
              <a:t> by </a:t>
            </a:r>
            <a:r>
              <a:rPr lang="fr-CA" dirty="0" err="1"/>
              <a:t>psychoanalyst</a:t>
            </a:r>
            <a:r>
              <a:rPr lang="fr-CA" dirty="0"/>
              <a:t> </a:t>
            </a:r>
            <a:r>
              <a:rPr lang="fr-CA" dirty="0">
                <a:hlinkClick r:id="rId6" tooltip="A. A. Brill"/>
              </a:rPr>
              <a:t>A. A. Brill</a:t>
            </a:r>
            <a:r>
              <a:rPr lang="fr-CA" dirty="0"/>
              <a:t> </a:t>
            </a:r>
            <a:r>
              <a:rPr lang="fr-CA" dirty="0" err="1"/>
              <a:t>when</a:t>
            </a:r>
            <a:r>
              <a:rPr lang="fr-CA" dirty="0"/>
              <a:t> </a:t>
            </a:r>
            <a:r>
              <a:rPr lang="fr-CA" dirty="0" err="1"/>
              <a:t>describing</a:t>
            </a:r>
            <a:r>
              <a:rPr lang="fr-CA" dirty="0"/>
              <a:t> the </a:t>
            </a:r>
            <a:r>
              <a:rPr lang="fr-CA" dirty="0" err="1"/>
              <a:t>natural</a:t>
            </a:r>
            <a:r>
              <a:rPr lang="fr-CA" dirty="0"/>
              <a:t> </a:t>
            </a:r>
            <a:r>
              <a:rPr lang="fr-CA" dirty="0" err="1"/>
              <a:t>desire</a:t>
            </a:r>
            <a:r>
              <a:rPr lang="fr-CA" dirty="0"/>
              <a:t> for </a:t>
            </a:r>
            <a:r>
              <a:rPr lang="fr-CA" dirty="0" err="1"/>
              <a:t>women</a:t>
            </a:r>
            <a:r>
              <a:rPr lang="fr-CA" dirty="0"/>
              <a:t> to </a:t>
            </a:r>
            <a:r>
              <a:rPr lang="fr-CA" dirty="0" err="1"/>
              <a:t>smoke</a:t>
            </a:r>
            <a:r>
              <a:rPr lang="fr-CA" dirty="0"/>
              <a:t> and </a:t>
            </a:r>
            <a:r>
              <a:rPr lang="fr-CA" dirty="0" err="1"/>
              <a:t>was</a:t>
            </a:r>
            <a:r>
              <a:rPr lang="fr-CA" dirty="0"/>
              <a:t> </a:t>
            </a:r>
            <a:r>
              <a:rPr lang="fr-CA" dirty="0" err="1"/>
              <a:t>used</a:t>
            </a:r>
            <a:r>
              <a:rPr lang="fr-CA" dirty="0"/>
              <a:t> by </a:t>
            </a:r>
            <a:r>
              <a:rPr lang="fr-CA" dirty="0">
                <a:hlinkClick r:id="rId7" tooltip="Edward Bernays"/>
              </a:rPr>
              <a:t>Edward Bernays</a:t>
            </a:r>
            <a:r>
              <a:rPr lang="fr-CA" dirty="0"/>
              <a:t> to encourage </a:t>
            </a:r>
            <a:r>
              <a:rPr lang="fr-CA" dirty="0" err="1"/>
              <a:t>women</a:t>
            </a:r>
            <a:r>
              <a:rPr lang="fr-CA" dirty="0"/>
              <a:t> to </a:t>
            </a:r>
            <a:r>
              <a:rPr lang="fr-CA" dirty="0" err="1"/>
              <a:t>smoke</a:t>
            </a:r>
            <a:r>
              <a:rPr lang="fr-CA" dirty="0"/>
              <a:t> in public </a:t>
            </a:r>
            <a:r>
              <a:rPr lang="fr-CA" dirty="0" err="1"/>
              <a:t>despite</a:t>
            </a:r>
            <a:r>
              <a:rPr lang="fr-CA" dirty="0"/>
              <a:t> social </a:t>
            </a:r>
            <a:r>
              <a:rPr lang="fr-CA" dirty="0" err="1"/>
              <a:t>taboos</a:t>
            </a:r>
            <a:r>
              <a:rPr lang="fr-CA" dirty="0"/>
              <a:t>. </a:t>
            </a:r>
            <a:r>
              <a:rPr lang="fr-CA" dirty="0" err="1"/>
              <a:t>Bernays</a:t>
            </a:r>
            <a:r>
              <a:rPr lang="fr-CA" dirty="0"/>
              <a:t> </a:t>
            </a:r>
            <a:r>
              <a:rPr lang="fr-CA" dirty="0" err="1"/>
              <a:t>hired</a:t>
            </a:r>
            <a:r>
              <a:rPr lang="fr-CA" dirty="0"/>
              <a:t> </a:t>
            </a:r>
            <a:r>
              <a:rPr lang="fr-CA" dirty="0" err="1"/>
              <a:t>women</a:t>
            </a:r>
            <a:r>
              <a:rPr lang="fr-CA" dirty="0"/>
              <a:t> to </a:t>
            </a:r>
            <a:r>
              <a:rPr lang="fr-CA" dirty="0" err="1"/>
              <a:t>march</a:t>
            </a:r>
            <a:r>
              <a:rPr lang="fr-CA" dirty="0"/>
              <a:t> </a:t>
            </a:r>
            <a:r>
              <a:rPr lang="fr-CA" dirty="0" err="1"/>
              <a:t>while</a:t>
            </a:r>
            <a:r>
              <a:rPr lang="fr-CA" dirty="0"/>
              <a:t> smoking </a:t>
            </a:r>
            <a:r>
              <a:rPr lang="fr-CA" dirty="0" err="1"/>
              <a:t>their</a:t>
            </a:r>
            <a:r>
              <a:rPr lang="fr-CA" dirty="0"/>
              <a:t> "torches of </a:t>
            </a:r>
            <a:r>
              <a:rPr lang="fr-CA" dirty="0" err="1"/>
              <a:t>freedom</a:t>
            </a:r>
            <a:r>
              <a:rPr lang="fr-CA" dirty="0"/>
              <a:t>" in the </a:t>
            </a:r>
            <a:r>
              <a:rPr lang="fr-CA" dirty="0">
                <a:hlinkClick r:id="rId8" tooltip="Easter parade"/>
              </a:rPr>
              <a:t>Easter Sunday Parade</a:t>
            </a:r>
            <a:r>
              <a:rPr lang="fr-CA" dirty="0"/>
              <a:t> of 31 March 1929,</a:t>
            </a:r>
            <a:r>
              <a:rPr lang="fr-CA" baseline="30000" dirty="0">
                <a:hlinkClick r:id="rId9"/>
              </a:rPr>
              <a:t>[1]</a:t>
            </a:r>
            <a:r>
              <a:rPr lang="fr-CA" dirty="0"/>
              <a:t> </a:t>
            </a:r>
            <a:r>
              <a:rPr lang="fr-CA" dirty="0" err="1"/>
              <a:t>which</a:t>
            </a:r>
            <a:r>
              <a:rPr lang="fr-CA" dirty="0"/>
              <a:t> </a:t>
            </a:r>
            <a:r>
              <a:rPr lang="fr-CA" dirty="0" err="1"/>
              <a:t>was</a:t>
            </a:r>
            <a:r>
              <a:rPr lang="fr-CA" dirty="0"/>
              <a:t> a </a:t>
            </a:r>
            <a:r>
              <a:rPr lang="fr-CA" dirty="0" err="1"/>
              <a:t>significant</a:t>
            </a:r>
            <a:r>
              <a:rPr lang="fr-CA" dirty="0"/>
              <a:t> moment for </a:t>
            </a:r>
            <a:r>
              <a:rPr lang="fr-CA" dirty="0" err="1"/>
              <a:t>fighting</a:t>
            </a:r>
            <a:r>
              <a:rPr lang="fr-CA" dirty="0"/>
              <a:t> social </a:t>
            </a:r>
            <a:r>
              <a:rPr lang="fr-CA" dirty="0" err="1"/>
              <a:t>barriers</a:t>
            </a:r>
            <a:r>
              <a:rPr lang="fr-CA" dirty="0"/>
              <a:t> for </a:t>
            </a:r>
            <a:r>
              <a:rPr lang="fr-CA" dirty="0" err="1"/>
              <a:t>women</a:t>
            </a:r>
            <a:r>
              <a:rPr lang="fr-CA" dirty="0"/>
              <a:t> </a:t>
            </a:r>
            <a:r>
              <a:rPr lang="fr-CA" dirty="0" err="1"/>
              <a:t>smokers</a:t>
            </a:r>
            <a:r>
              <a:rPr lang="fr-CA" dirty="0"/>
              <a:t>.</a:t>
            </a:r>
            <a:endParaRPr lang="fr-FR" dirty="0"/>
          </a:p>
        </p:txBody>
      </p:sp>
    </p:spTree>
    <p:extLst>
      <p:ext uri="{BB962C8B-B14F-4D97-AF65-F5344CB8AC3E}">
        <p14:creationId xmlns:p14="http://schemas.microsoft.com/office/powerpoint/2010/main" val="295071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 diapositive 1">
            <a:extLst>
              <a:ext uri="{FF2B5EF4-FFF2-40B4-BE49-F238E27FC236}">
                <a16:creationId xmlns:a16="http://schemas.microsoft.com/office/drawing/2014/main" id="{11484705-06C7-F7A2-A8FE-6A39DA9CADDD}"/>
              </a:ext>
            </a:extLst>
          </p:cNvPr>
          <p:cNvSpPr>
            <a:spLocks noGrp="1" noRot="1" noChangeAspect="1" noChangeArrowheads="1" noTextEdit="1"/>
          </p:cNvSpPr>
          <p:nvPr>
            <p:ph type="sldImg"/>
          </p:nvPr>
        </p:nvSpPr>
        <p:spPr>
          <a:ln/>
        </p:spPr>
      </p:sp>
      <p:sp>
        <p:nvSpPr>
          <p:cNvPr id="57346" name="Espace réservé des notes 2">
            <a:extLst>
              <a:ext uri="{FF2B5EF4-FFF2-40B4-BE49-F238E27FC236}">
                <a16:creationId xmlns:a16="http://schemas.microsoft.com/office/drawing/2014/main" id="{BC82F0C3-74F7-FA3C-6CB2-3DF2C7B8B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ea typeface="ＭＳ Ｐゴシック" panose="020B0600070205080204" pitchFamily="34" charset="-128"/>
              </a:rPr>
              <a:t>https://shs-cairn-info.proxy.bib.uottawa.ca/revue-multitudes-2012-4-page-56?lang=fr#re1no1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938C063-7B03-0F4C-0F5B-2E039DFEA45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8121066-FC75-704E-A67D-210D3E564627}" type="slidenum">
              <a:rPr lang="fr-FR" altLang="fr-FR" sz="1200"/>
              <a:pPr algn="r"/>
              <a:t>22</a:t>
            </a:fld>
            <a:endParaRPr lang="fr-FR" altLang="fr-FR" sz="1200"/>
          </a:p>
        </p:txBody>
      </p:sp>
      <p:sp>
        <p:nvSpPr>
          <p:cNvPr id="21506" name="Rectangle 2">
            <a:extLst>
              <a:ext uri="{FF2B5EF4-FFF2-40B4-BE49-F238E27FC236}">
                <a16:creationId xmlns:a16="http://schemas.microsoft.com/office/drawing/2014/main" id="{84E1F174-995D-5336-0F4F-79309B0742F5}"/>
              </a:ext>
            </a:extLst>
          </p:cNvPr>
          <p:cNvSpPr>
            <a:spLocks noGrp="1" noRot="1" noChangeAspect="1" noChangeArrowheads="1" noTextEdit="1"/>
          </p:cNvSpPr>
          <p:nvPr>
            <p:ph type="sldImg"/>
          </p:nvPr>
        </p:nvSpPr>
        <p:spPr>
          <a:solidFill>
            <a:srgbClr val="FFFFFF"/>
          </a:solidFill>
          <a:ln/>
        </p:spPr>
      </p:sp>
      <p:sp>
        <p:nvSpPr>
          <p:cNvPr id="21507" name="Rectangle 3">
            <a:extLst>
              <a:ext uri="{FF2B5EF4-FFF2-40B4-BE49-F238E27FC236}">
                <a16:creationId xmlns:a16="http://schemas.microsoft.com/office/drawing/2014/main" id="{1C8EC880-6608-35B4-B62C-144A879F228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fr-CA" altLang="fr-FR" dirty="0">
                <a:latin typeface="Arial" panose="020B0604020202020204" pitchFamily="34" charset="0"/>
                <a:ea typeface="ＭＳ Ｐゴシック" panose="020B0600070205080204" pitchFamily="34" charset="-128"/>
              </a:rPr>
              <a:t>Dans communication médiatique, il y a médiatique…</a:t>
            </a:r>
          </a:p>
          <a:p>
            <a:pPr eaLnBrk="1" hangingPunct="1"/>
            <a:r>
              <a:rPr lang="fr-CA" altLang="fr-FR" dirty="0">
                <a:latin typeface="Arial" panose="020B0604020202020204" pitchFamily="34" charset="0"/>
                <a:ea typeface="ＭＳ Ｐゴシック" panose="020B0600070205080204" pitchFamily="34" charset="-128"/>
              </a:rPr>
              <a:t>Faire le tri dans la famille sémantique</a:t>
            </a:r>
          </a:p>
          <a:p>
            <a:pPr eaLnBrk="1" hangingPunct="1"/>
            <a:r>
              <a:rPr lang="fr-CA" altLang="fr-FR" dirty="0">
                <a:latin typeface="Arial" panose="020B0604020202020204" pitchFamily="34" charset="0"/>
                <a:ea typeface="ＭＳ Ｐゴシック" panose="020B0600070205080204" pitchFamily="34" charset="-128"/>
              </a:rPr>
              <a:t>Économie (gestion du foyer – ici foyer mental).</a:t>
            </a:r>
          </a:p>
          <a:p>
            <a:pPr eaLnBrk="1" hangingPunct="1"/>
            <a:r>
              <a:rPr lang="fr-CA" altLang="fr-FR" dirty="0">
                <a:latin typeface="Arial" panose="020B0604020202020204" pitchFamily="34" charset="0"/>
                <a:ea typeface="ＭＳ Ｐゴシック" panose="020B0600070205080204" pitchFamily="34" charset="-128"/>
              </a:rPr>
              <a:t>Le ménage…</a:t>
            </a:r>
          </a:p>
          <a:p>
            <a:pPr eaLnBrk="1" hangingPunct="1"/>
            <a:endParaRPr lang="fr-CA" altLang="fr-FR" dirty="0">
              <a:latin typeface="Arial" panose="020B0604020202020204" pitchFamily="34" charset="0"/>
              <a:ea typeface="ＭＳ Ｐゴシック" panose="020B0600070205080204" pitchFamily="34" charset="-128"/>
            </a:endParaRPr>
          </a:p>
          <a:p>
            <a:pPr eaLnBrk="1" hangingPunct="1"/>
            <a:r>
              <a:rPr lang="fr-CA" altLang="fr-FR" dirty="0">
                <a:latin typeface="Arial" panose="020B0604020202020204" pitchFamily="34" charset="0"/>
                <a:ea typeface="ＭＳ Ｐゴシック" panose="020B0600070205080204" pitchFamily="34" charset="-128"/>
              </a:rPr>
              <a:t>Idées comme des thèmes musicaux – variations sur le même thème.</a:t>
            </a:r>
          </a:p>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65DC20AF-D2EE-6603-9B7B-8106C0B0CE4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algn="r" eaLnBrk="1" hangingPunct="1"/>
            <a:fld id="{81D0C7B1-2221-B549-8691-D6E4A76F863B}" type="slidenum">
              <a:rPr lang="fr-FR" altLang="fr-FR" sz="1200">
                <a:solidFill>
                  <a:schemeClr val="tx1"/>
                </a:solidFill>
              </a:rPr>
              <a:pPr algn="r" eaLnBrk="1" hangingPunct="1"/>
              <a:t>23</a:t>
            </a:fld>
            <a:endParaRPr lang="fr-FR" altLang="fr-FR" sz="1200">
              <a:solidFill>
                <a:schemeClr val="tx1"/>
              </a:solidFill>
            </a:endParaRPr>
          </a:p>
        </p:txBody>
      </p:sp>
      <p:sp>
        <p:nvSpPr>
          <p:cNvPr id="66562" name="Rectangle 2">
            <a:extLst>
              <a:ext uri="{FF2B5EF4-FFF2-40B4-BE49-F238E27FC236}">
                <a16:creationId xmlns:a16="http://schemas.microsoft.com/office/drawing/2014/main" id="{0D832682-E683-85A7-8E08-01031A0F6ACA}"/>
              </a:ext>
            </a:extLst>
          </p:cNvPr>
          <p:cNvSpPr>
            <a:spLocks noGrp="1" noRot="1" noChangeAspect="1" noChangeArrowheads="1" noTextEdit="1"/>
          </p:cNvSpPr>
          <p:nvPr>
            <p:ph type="sldImg"/>
          </p:nvPr>
        </p:nvSpPr>
        <p:spPr>
          <a:solidFill>
            <a:srgbClr val="FFFFFF"/>
          </a:solidFill>
          <a:ln/>
        </p:spPr>
      </p:sp>
      <p:sp>
        <p:nvSpPr>
          <p:cNvPr id="66563" name="Rectangle 3">
            <a:extLst>
              <a:ext uri="{FF2B5EF4-FFF2-40B4-BE49-F238E27FC236}">
                <a16:creationId xmlns:a16="http://schemas.microsoft.com/office/drawing/2014/main" id="{A1AA009F-0B69-544D-9F6C-635181C518AB}"/>
              </a:ext>
            </a:extLst>
          </p:cNvPr>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351499A4-4AC7-DA6E-49E2-10359BC4ABC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algn="r" eaLnBrk="1" hangingPunct="1"/>
            <a:fld id="{937B3E35-7158-0F4B-8713-5342EE3E1E59}" type="slidenum">
              <a:rPr lang="fr-FR" altLang="fr-FR" sz="1200">
                <a:solidFill>
                  <a:schemeClr val="tx1"/>
                </a:solidFill>
              </a:rPr>
              <a:pPr algn="r" eaLnBrk="1" hangingPunct="1"/>
              <a:t>24</a:t>
            </a:fld>
            <a:endParaRPr lang="fr-FR" altLang="fr-FR" sz="1200">
              <a:solidFill>
                <a:schemeClr val="tx1"/>
              </a:solidFill>
            </a:endParaRPr>
          </a:p>
        </p:txBody>
      </p:sp>
      <p:sp>
        <p:nvSpPr>
          <p:cNvPr id="68610" name="Rectangle 2">
            <a:extLst>
              <a:ext uri="{FF2B5EF4-FFF2-40B4-BE49-F238E27FC236}">
                <a16:creationId xmlns:a16="http://schemas.microsoft.com/office/drawing/2014/main" id="{A247459B-9A5C-C259-AFCE-AAC9B045F0B6}"/>
              </a:ext>
            </a:extLst>
          </p:cNvPr>
          <p:cNvSpPr>
            <a:spLocks noGrp="1" noRot="1" noChangeAspect="1" noChangeArrowheads="1" noTextEdit="1"/>
          </p:cNvSpPr>
          <p:nvPr>
            <p:ph type="sldImg"/>
          </p:nvPr>
        </p:nvSpPr>
        <p:spPr>
          <a:solidFill>
            <a:srgbClr val="FFFFFF"/>
          </a:solidFill>
          <a:ln/>
        </p:spPr>
      </p:sp>
      <p:sp>
        <p:nvSpPr>
          <p:cNvPr id="68611" name="Rectangle 3">
            <a:extLst>
              <a:ext uri="{FF2B5EF4-FFF2-40B4-BE49-F238E27FC236}">
                <a16:creationId xmlns:a16="http://schemas.microsoft.com/office/drawing/2014/main" id="{FDE1B237-3C67-D599-53D8-E2356B5F47EB}"/>
              </a:ext>
            </a:extLst>
          </p:cNvPr>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A3210565-FC9B-CA68-1E98-4B5CF6C9AE5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algn="r" eaLnBrk="1" hangingPunct="1"/>
            <a:fld id="{9BCEBC84-213F-CC45-903E-9B46FC804321}" type="slidenum">
              <a:rPr lang="fr-FR" altLang="fr-FR" sz="1200">
                <a:solidFill>
                  <a:schemeClr val="tx1"/>
                </a:solidFill>
              </a:rPr>
              <a:pPr algn="r" eaLnBrk="1" hangingPunct="1"/>
              <a:t>25</a:t>
            </a:fld>
            <a:endParaRPr lang="fr-FR" altLang="fr-FR" sz="1200">
              <a:solidFill>
                <a:schemeClr val="tx1"/>
              </a:solidFill>
            </a:endParaRPr>
          </a:p>
        </p:txBody>
      </p:sp>
      <p:sp>
        <p:nvSpPr>
          <p:cNvPr id="70658" name="Rectangle 2">
            <a:extLst>
              <a:ext uri="{FF2B5EF4-FFF2-40B4-BE49-F238E27FC236}">
                <a16:creationId xmlns:a16="http://schemas.microsoft.com/office/drawing/2014/main" id="{99611C74-5981-3F11-2752-92350C59A083}"/>
              </a:ext>
            </a:extLst>
          </p:cNvPr>
          <p:cNvSpPr>
            <a:spLocks noGrp="1" noRot="1" noChangeAspect="1" noChangeArrowheads="1" noTextEdit="1"/>
          </p:cNvSpPr>
          <p:nvPr>
            <p:ph type="sldImg"/>
          </p:nvPr>
        </p:nvSpPr>
        <p:spPr>
          <a:solidFill>
            <a:srgbClr val="FFFFFF"/>
          </a:solidFill>
          <a:ln/>
        </p:spPr>
      </p:sp>
      <p:sp>
        <p:nvSpPr>
          <p:cNvPr id="70659" name="Rectangle 3">
            <a:extLst>
              <a:ext uri="{FF2B5EF4-FFF2-40B4-BE49-F238E27FC236}">
                <a16:creationId xmlns:a16="http://schemas.microsoft.com/office/drawing/2014/main" id="{0BAD2525-ACB8-DCD1-FF6E-9499B8864311}"/>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fr-FR"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D4BA90B-D3FB-1877-2A13-97729663820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algn="r" eaLnBrk="1" hangingPunct="1"/>
            <a:fld id="{32CD551E-79C3-3848-A1F4-33BB84F8DB74}" type="slidenum">
              <a:rPr lang="fr-FR" altLang="fr-FR" sz="1200">
                <a:solidFill>
                  <a:schemeClr val="tx1"/>
                </a:solidFill>
              </a:rPr>
              <a:pPr algn="r" eaLnBrk="1" hangingPunct="1"/>
              <a:t>26</a:t>
            </a:fld>
            <a:endParaRPr lang="fr-FR" altLang="fr-FR" sz="1200">
              <a:solidFill>
                <a:schemeClr val="tx1"/>
              </a:solidFill>
            </a:endParaRPr>
          </a:p>
        </p:txBody>
      </p:sp>
      <p:sp>
        <p:nvSpPr>
          <p:cNvPr id="72706" name="Rectangle 2">
            <a:extLst>
              <a:ext uri="{FF2B5EF4-FFF2-40B4-BE49-F238E27FC236}">
                <a16:creationId xmlns:a16="http://schemas.microsoft.com/office/drawing/2014/main" id="{78A1990D-C8AF-AC3C-37CB-179E17F120BA}"/>
              </a:ext>
            </a:extLst>
          </p:cNvPr>
          <p:cNvSpPr>
            <a:spLocks noGrp="1" noRot="1" noChangeAspect="1" noChangeArrowheads="1" noTextEdit="1"/>
          </p:cNvSpPr>
          <p:nvPr>
            <p:ph type="sldImg"/>
          </p:nvPr>
        </p:nvSpPr>
        <p:spPr>
          <a:solidFill>
            <a:srgbClr val="FFFFFF"/>
          </a:solidFill>
          <a:ln/>
        </p:spPr>
      </p:sp>
      <p:sp>
        <p:nvSpPr>
          <p:cNvPr id="72707" name="Rectangle 3">
            <a:extLst>
              <a:ext uri="{FF2B5EF4-FFF2-40B4-BE49-F238E27FC236}">
                <a16:creationId xmlns:a16="http://schemas.microsoft.com/office/drawing/2014/main" id="{C7784141-5E46-D467-5BF8-952609DE0AE7}"/>
              </a:ext>
            </a:extLst>
          </p:cNvPr>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F34B5CB0-C61A-E154-E582-68C30783976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algn="r" eaLnBrk="1" hangingPunct="1"/>
            <a:fld id="{5F10FBE5-59D5-C34B-B4A5-3752DBA378A0}" type="slidenum">
              <a:rPr lang="fr-FR" altLang="fr-FR" sz="1200">
                <a:solidFill>
                  <a:schemeClr val="tx1"/>
                </a:solidFill>
              </a:rPr>
              <a:pPr algn="r" eaLnBrk="1" hangingPunct="1"/>
              <a:t>27</a:t>
            </a:fld>
            <a:endParaRPr lang="fr-FR" altLang="fr-FR" sz="1200">
              <a:solidFill>
                <a:schemeClr val="tx1"/>
              </a:solidFill>
            </a:endParaRPr>
          </a:p>
        </p:txBody>
      </p:sp>
      <p:sp>
        <p:nvSpPr>
          <p:cNvPr id="74754" name="Rectangle 2">
            <a:extLst>
              <a:ext uri="{FF2B5EF4-FFF2-40B4-BE49-F238E27FC236}">
                <a16:creationId xmlns:a16="http://schemas.microsoft.com/office/drawing/2014/main" id="{D5164AEE-669E-6695-664D-42B7E30BB6D8}"/>
              </a:ext>
            </a:extLst>
          </p:cNvPr>
          <p:cNvSpPr>
            <a:spLocks noGrp="1" noRot="1" noChangeAspect="1" noChangeArrowheads="1" noTextEdit="1"/>
          </p:cNvSpPr>
          <p:nvPr>
            <p:ph type="sldImg"/>
          </p:nvPr>
        </p:nvSpPr>
        <p:spPr>
          <a:solidFill>
            <a:srgbClr val="FFFFFF"/>
          </a:solidFill>
          <a:ln/>
        </p:spPr>
      </p:sp>
      <p:sp>
        <p:nvSpPr>
          <p:cNvPr id="74755" name="Rectangle 3">
            <a:extLst>
              <a:ext uri="{FF2B5EF4-FFF2-40B4-BE49-F238E27FC236}">
                <a16:creationId xmlns:a16="http://schemas.microsoft.com/office/drawing/2014/main" id="{0CBD2315-06D2-4E41-6CDB-6D48E53F03BB}"/>
              </a:ext>
            </a:extLst>
          </p:cNvPr>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A53EE6B8-CBF5-83D8-F309-BB0266E55C62}"/>
              </a:ext>
            </a:extLst>
          </p:cNvPr>
          <p:cNvSpPr>
            <a:spLocks noGrp="1" noRot="1" noChangeAspect="1" noChangeArrowheads="1"/>
          </p:cNvSpPr>
          <p:nvPr>
            <p:ph type="sldImg"/>
          </p:nvPr>
        </p:nvSpPr>
        <p:spPr>
          <a:solidFill>
            <a:srgbClr val="FFFFFF"/>
          </a:solidFill>
          <a:ln/>
        </p:spPr>
      </p:sp>
      <p:sp>
        <p:nvSpPr>
          <p:cNvPr id="44034" name="Rectangle 3">
            <a:extLst>
              <a:ext uri="{FF2B5EF4-FFF2-40B4-BE49-F238E27FC236}">
                <a16:creationId xmlns:a16="http://schemas.microsoft.com/office/drawing/2014/main" id="{B2251190-27FB-6F60-F21B-3C2349D21607}"/>
              </a:ext>
            </a:extLst>
          </p:cNvPr>
          <p:cNvSpPr>
            <a:spLocks noGrp="1" noChangeArrowheads="1"/>
          </p:cNvSpPr>
          <p:nvPr>
            <p:ph type="body" idx="1"/>
          </p:nvPr>
        </p:nvSpPr>
        <p:spPr>
          <a:solidFill>
            <a:srgbClr val="FFFFFF"/>
          </a:solidFill>
          <a:ln>
            <a:solidFill>
              <a:srgbClr val="000000"/>
            </a:solidFill>
          </a:ln>
        </p:spPr>
        <p:txBody>
          <a:bodyPr/>
          <a:lstStyle/>
          <a:p>
            <a:endParaRPr lang="fr-FR"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Espace réservé de l'image des diapositives 1">
            <a:extLst>
              <a:ext uri="{FF2B5EF4-FFF2-40B4-BE49-F238E27FC236}">
                <a16:creationId xmlns:a16="http://schemas.microsoft.com/office/drawing/2014/main" id="{E88651F5-CE4F-4A4D-BD15-3A0FA7073BE4}"/>
              </a:ext>
            </a:extLst>
          </p:cNvPr>
          <p:cNvSpPr>
            <a:spLocks noGrp="1" noRot="1" noChangeAspect="1"/>
          </p:cNvSpPr>
          <p:nvPr>
            <p:ph type="sldImg"/>
          </p:nvPr>
        </p:nvSpPr>
        <p:spPr>
          <a:ln/>
        </p:spPr>
      </p:sp>
      <p:sp>
        <p:nvSpPr>
          <p:cNvPr id="7170" name="Espace réservé des commentaires 2">
            <a:extLst>
              <a:ext uri="{FF2B5EF4-FFF2-40B4-BE49-F238E27FC236}">
                <a16:creationId xmlns:a16="http://schemas.microsoft.com/office/drawing/2014/main" id="{20730B30-EB6F-7609-7F68-9F5D7DAFC6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48C3FDA-7D57-9B49-7419-16D8FFD76B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206221A-E4DE-0549-BEDE-79DC7C682292}" type="slidenum">
              <a:rPr lang="fr-FR" altLang="fr-FR" sz="1200"/>
              <a:pPr algn="r"/>
              <a:t>29</a:t>
            </a:fld>
            <a:endParaRPr lang="fr-FR" altLang="fr-FR" sz="1200"/>
          </a:p>
        </p:txBody>
      </p:sp>
      <p:sp>
        <p:nvSpPr>
          <p:cNvPr id="41986" name="Rectangle 2">
            <a:extLst>
              <a:ext uri="{FF2B5EF4-FFF2-40B4-BE49-F238E27FC236}">
                <a16:creationId xmlns:a16="http://schemas.microsoft.com/office/drawing/2014/main" id="{3D44B683-983D-9BC0-5EDB-1316C9269084}"/>
              </a:ext>
            </a:extLst>
          </p:cNvPr>
          <p:cNvSpPr>
            <a:spLocks noGrp="1" noRot="1" noChangeAspect="1" noChangeArrowheads="1" noTextEdit="1"/>
          </p:cNvSpPr>
          <p:nvPr>
            <p:ph type="sldImg"/>
          </p:nvPr>
        </p:nvSpPr>
        <p:spPr>
          <a:solidFill>
            <a:srgbClr val="FFFFFF"/>
          </a:solidFill>
          <a:ln/>
        </p:spPr>
      </p:sp>
      <p:sp>
        <p:nvSpPr>
          <p:cNvPr id="41987" name="Rectangle 3">
            <a:extLst>
              <a:ext uri="{FF2B5EF4-FFF2-40B4-BE49-F238E27FC236}">
                <a16:creationId xmlns:a16="http://schemas.microsoft.com/office/drawing/2014/main" id="{865803C1-477E-62CB-3B79-E1072BC825C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fr-CA"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C7EE270-E55E-C0B7-17C0-655FC978D738}"/>
              </a:ext>
            </a:extLst>
          </p:cNvPr>
          <p:cNvSpPr>
            <a:spLocks noGrp="1" noRot="1" noChangeAspect="1" noChangeArrowheads="1"/>
          </p:cNvSpPr>
          <p:nvPr>
            <p:ph type="sldImg"/>
          </p:nvPr>
        </p:nvSpPr>
        <p:spPr>
          <a:solidFill>
            <a:srgbClr val="FFFFFF"/>
          </a:solidFill>
          <a:ln/>
        </p:spPr>
      </p:sp>
      <p:sp>
        <p:nvSpPr>
          <p:cNvPr id="46082" name="Rectangle 3">
            <a:extLst>
              <a:ext uri="{FF2B5EF4-FFF2-40B4-BE49-F238E27FC236}">
                <a16:creationId xmlns:a16="http://schemas.microsoft.com/office/drawing/2014/main" id="{6152A8D8-ADE9-0BA6-08C6-2DC3C3FC06D1}"/>
              </a:ext>
            </a:extLst>
          </p:cNvPr>
          <p:cNvSpPr>
            <a:spLocks noGrp="1" noChangeArrowheads="1"/>
          </p:cNvSpPr>
          <p:nvPr>
            <p:ph type="body" idx="1"/>
          </p:nvPr>
        </p:nvSpPr>
        <p:spPr>
          <a:solidFill>
            <a:srgbClr val="FFFFFF"/>
          </a:solidFill>
          <a:ln>
            <a:solidFill>
              <a:srgbClr val="000000"/>
            </a:solidFill>
          </a:ln>
        </p:spPr>
        <p:txBody>
          <a:bodyPr/>
          <a:lstStyle/>
          <a:p>
            <a:endParaRPr lang="fr-FR" altLang="fr-FR"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Espace réservé de l'image des diapositives 1">
            <a:extLst>
              <a:ext uri="{FF2B5EF4-FFF2-40B4-BE49-F238E27FC236}">
                <a16:creationId xmlns:a16="http://schemas.microsoft.com/office/drawing/2014/main" id="{9516640E-1A01-1D60-1365-F6A8055194D9}"/>
              </a:ext>
            </a:extLst>
          </p:cNvPr>
          <p:cNvSpPr>
            <a:spLocks noGrp="1" noRot="1" noChangeAspect="1" noChangeArrowheads="1" noTextEdit="1"/>
          </p:cNvSpPr>
          <p:nvPr>
            <p:ph type="sldImg"/>
          </p:nvPr>
        </p:nvSpPr>
        <p:spPr>
          <a:ln/>
        </p:spPr>
      </p:sp>
      <p:sp>
        <p:nvSpPr>
          <p:cNvPr id="7170" name="Espace réservé des commentaires 2">
            <a:extLst>
              <a:ext uri="{FF2B5EF4-FFF2-40B4-BE49-F238E27FC236}">
                <a16:creationId xmlns:a16="http://schemas.microsoft.com/office/drawing/2014/main" id="{884BF15E-F2D5-194F-D0D9-338C318AB5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a typeface="ＭＳ Ｐゴシック" panose="020B0600070205080204" pitchFamily="34" charset="-128"/>
            </a:endParaRPr>
          </a:p>
          <a:p>
            <a:r>
              <a:rPr lang="fr-FR" altLang="fr-FR">
                <a:latin typeface="Arial" panose="020B0604020202020204" pitchFamily="34" charset="0"/>
                <a:ea typeface="ＭＳ Ｐゴシック" panose="020B0600070205080204" pitchFamily="34" charset="-128"/>
              </a:rPr>
              <a:t>Petit point sur la méthode pédagogique.</a:t>
            </a:r>
          </a:p>
          <a:p>
            <a:r>
              <a:rPr lang="fr-FR" altLang="fr-FR">
                <a:latin typeface="Arial" panose="020B0604020202020204" pitchFamily="34" charset="0"/>
                <a:ea typeface="ＭＳ Ｐゴシック" panose="020B0600070205080204" pitchFamily="34" charset="-128"/>
              </a:rPr>
              <a:t>Apprentissage : éducation de l’attention</a:t>
            </a:r>
          </a:p>
          <a:p>
            <a:r>
              <a:rPr lang="fr-FR" altLang="fr-FR">
                <a:latin typeface="Arial" panose="020B0604020202020204" pitchFamily="34" charset="0"/>
                <a:ea typeface="ＭＳ Ｐゴシック" panose="020B0600070205080204" pitchFamily="34" charset="-128"/>
              </a:rPr>
              <a:t>Compréhension par la pratique (engagement, qualification) Vs Culture de l’acquisition (apprentissage, action)</a:t>
            </a:r>
          </a:p>
          <a:p>
            <a:endParaRPr lang="fr-FR" altLang="fr-FR">
              <a:latin typeface="Arial" panose="020B0604020202020204" pitchFamily="34" charset="0"/>
              <a:ea typeface="ＭＳ Ｐゴシック" panose="020B0600070205080204" pitchFamily="34" charset="-128"/>
            </a:endParaRPr>
          </a:p>
          <a:p>
            <a:r>
              <a:rPr lang="fr-FR" altLang="fr-FR">
                <a:latin typeface="Arial" panose="020B0604020202020204" pitchFamily="34" charset="0"/>
                <a:ea typeface="ＭＳ Ｐゴシック" panose="020B0600070205080204" pitchFamily="34" charset="-128"/>
              </a:rPr>
              <a:t>Or, il y a là une question éminemment technologique. Beaucoup de fascination avec la technologie…</a:t>
            </a:r>
          </a:p>
          <a:p>
            <a:r>
              <a:rPr lang="fr-FR" altLang="fr-FR">
                <a:latin typeface="Arial" panose="020B0604020202020204" pitchFamily="34" charset="0"/>
                <a:ea typeface="ＭＳ Ｐゴシック" panose="020B0600070205080204" pitchFamily="34" charset="-128"/>
              </a:rPr>
              <a:t>Qu’est-ce que l’attention, ou plutôt : qu’est-ce que devient l’attention lorsque capturé (captive) de nombreux dispositifs?</a:t>
            </a:r>
          </a:p>
          <a:p>
            <a:endParaRPr lang="fr-FR" altLang="fr-FR">
              <a:latin typeface="Arial" panose="020B0604020202020204" pitchFamily="34" charset="0"/>
              <a:ea typeface="ＭＳ Ｐゴシック" panose="020B0600070205080204" pitchFamily="34" charset="-128"/>
            </a:endParaRPr>
          </a:p>
          <a:p>
            <a:r>
              <a:rPr lang="fr-FR" altLang="fr-FR">
                <a:latin typeface="Arial" panose="020B0604020202020204" pitchFamily="34" charset="0"/>
                <a:ea typeface="ＭＳ Ｐゴシック" panose="020B0600070205080204" pitchFamily="34" charset="-128"/>
              </a:rPr>
              <a:t>Hypnotisé au restaurant par un écran alors que je suis super content de voir mon amie… Il y a là des tendances, des attractions, des fascinations.</a:t>
            </a:r>
          </a:p>
          <a:p>
            <a:r>
              <a:rPr lang="fr-FR" altLang="fr-FR">
                <a:latin typeface="Arial" panose="020B0604020202020204" pitchFamily="34" charset="0"/>
                <a:ea typeface="ＭＳ Ｐゴシック" panose="020B0600070205080204" pitchFamily="34" charset="-128"/>
              </a:rPr>
              <a:t>Plusieurs forces se bousculent dans mon être – comment rendre compte de ces forces. </a:t>
            </a:r>
          </a:p>
          <a:p>
            <a:r>
              <a:rPr lang="fr-FR" altLang="fr-FR">
                <a:latin typeface="Arial" panose="020B0604020202020204" pitchFamily="34" charset="0"/>
                <a:ea typeface="ＭＳ Ｐゴシック" panose="020B0600070205080204" pitchFamily="34" charset="-128"/>
              </a:rPr>
              <a:t>Je vous propose de penser en terme de présence, d’absence et de distribution (à distance).</a:t>
            </a:r>
          </a:p>
          <a:p>
            <a:endParaRPr lang="fr-FR" altLang="fr-FR">
              <a:latin typeface="Arial" panose="020B0604020202020204" pitchFamily="34" charset="0"/>
              <a:ea typeface="ＭＳ Ｐゴシック" panose="020B0600070205080204" pitchFamily="34" charset="-128"/>
            </a:endParaRPr>
          </a:p>
          <a:p>
            <a:r>
              <a:rPr lang="fr-FR" altLang="fr-FR">
                <a:latin typeface="Arial" panose="020B0604020202020204" pitchFamily="34" charset="0"/>
                <a:ea typeface="ＭＳ Ｐゴシック" panose="020B0600070205080204" pitchFamily="34" charset="-128"/>
              </a:rPr>
              <a:t>Captif/captivé….</a:t>
            </a:r>
          </a:p>
          <a:p>
            <a:endParaRPr lang="fr-FR" altLang="fr-FR">
              <a:latin typeface="Arial" panose="020B0604020202020204" pitchFamily="34" charset="0"/>
              <a:ea typeface="ＭＳ Ｐゴシック" panose="020B0600070205080204" pitchFamily="34" charset="-128"/>
            </a:endParaRPr>
          </a:p>
          <a:p>
            <a:r>
              <a:rPr lang="fr-FR" altLang="fr-FR">
                <a:latin typeface="Arial" panose="020B0604020202020204" pitchFamily="34" charset="0"/>
                <a:ea typeface="ＭＳ Ｐゴシック" panose="020B0600070205080204" pitchFamily="34" charset="-128"/>
              </a:rPr>
              <a:t>Nous n’avons pas besoin de penser le monde pour y vivre, mais nous avons besoin d’y vivre pour le penser…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x.com</a:t>
            </a:r>
            <a:r>
              <a:rPr lang="fr-FR" dirty="0"/>
              <a:t>/</a:t>
            </a:r>
            <a:r>
              <a:rPr lang="fr-FR" dirty="0" err="1"/>
              <a:t>WorldPressPhoto</a:t>
            </a:r>
            <a:r>
              <a:rPr lang="fr-FR" dirty="0"/>
              <a:t>/</a:t>
            </a:r>
            <a:r>
              <a:rPr lang="fr-FR" dirty="0" err="1"/>
              <a:t>status</a:t>
            </a:r>
            <a:r>
              <a:rPr lang="fr-FR" dirty="0"/>
              <a:t>/984529192011403265/photo/1</a:t>
            </a:r>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35</a:t>
            </a:fld>
            <a:endParaRPr lang="fr-FR"/>
          </a:p>
        </p:txBody>
      </p:sp>
    </p:spTree>
    <p:extLst>
      <p:ext uri="{BB962C8B-B14F-4D97-AF65-F5344CB8AC3E}">
        <p14:creationId xmlns:p14="http://schemas.microsoft.com/office/powerpoint/2010/main" val="2993817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37</a:t>
            </a:fld>
            <a:endParaRPr lang="fr-FR"/>
          </a:p>
        </p:txBody>
      </p:sp>
    </p:spTree>
    <p:extLst>
      <p:ext uri="{BB962C8B-B14F-4D97-AF65-F5344CB8AC3E}">
        <p14:creationId xmlns:p14="http://schemas.microsoft.com/office/powerpoint/2010/main" val="221096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3</a:t>
            </a:fld>
            <a:endParaRPr lang="fr-FR"/>
          </a:p>
        </p:txBody>
      </p:sp>
    </p:spTree>
    <p:extLst>
      <p:ext uri="{BB962C8B-B14F-4D97-AF65-F5344CB8AC3E}">
        <p14:creationId xmlns:p14="http://schemas.microsoft.com/office/powerpoint/2010/main" val="179535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5</a:t>
            </a:fld>
            <a:endParaRPr lang="fr-FR"/>
          </a:p>
        </p:txBody>
      </p:sp>
    </p:spTree>
    <p:extLst>
      <p:ext uri="{BB962C8B-B14F-4D97-AF65-F5344CB8AC3E}">
        <p14:creationId xmlns:p14="http://schemas.microsoft.com/office/powerpoint/2010/main" val="404703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A99F760C-24BE-1699-DF71-04AB1B0EACF7}"/>
              </a:ext>
            </a:extLst>
          </p:cNvPr>
          <p:cNvSpPr>
            <a:spLocks noGrp="1" noRot="1" noChangeAspect="1" noChangeArrowheads="1" noTextEdit="1"/>
          </p:cNvSpPr>
          <p:nvPr>
            <p:ph type="sldImg"/>
          </p:nvPr>
        </p:nvSpPr>
        <p:spPr>
          <a:ln/>
        </p:spPr>
      </p:sp>
      <p:sp>
        <p:nvSpPr>
          <p:cNvPr id="7171" name="Espace réservé des commentaires 2">
            <a:extLst>
              <a:ext uri="{FF2B5EF4-FFF2-40B4-BE49-F238E27FC236}">
                <a16:creationId xmlns:a16="http://schemas.microsoft.com/office/drawing/2014/main" id="{3BA45BEB-9834-CECE-6C3F-E20261A37B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ÉCOLOGIE DES LIGNES ET LES DÉPLACEMENTS/TRANSPORTS SUR LE CAMPUS</a:t>
            </a:r>
          </a:p>
          <a:p>
            <a:r>
              <a:rPr lang="fr-CA" dirty="0"/>
              <a:t>LA FOULE SUR LE CAMPUS ?</a:t>
            </a:r>
          </a:p>
          <a:p>
            <a:r>
              <a:rPr lang="fr-CA" dirty="0"/>
              <a:t>LA DETTE COMME LIEN SOCIAL ET SES MANIFESTATIONS SUR VOTRE TERRAIN </a:t>
            </a:r>
          </a:p>
          <a:p>
            <a:r>
              <a:rPr lang="fr-CA" dirty="0"/>
              <a:t>DON, COMMUNISME DE TOUS LES JOURS, ÉCHANGE, HIÉRARCHIES (UN CHEF BARISTA DANS UN CAFÉ? DES ÉTUDIANTS ET DES PROFESSEURS?) </a:t>
            </a:r>
          </a:p>
          <a:p>
            <a:r>
              <a:rPr lang="fr-CA" dirty="0"/>
              <a:t>GLOBALISATION ET ACCÉLÉRATION DES FLUX (QU’EST-CE QU’ON COSOMME SUR LE CAMPUS ? NOURRITURE RAPIDE OU SLOW FOOD? QU’EST-CE QU’ON PORTE ? FAST FASHION ?) </a:t>
            </a:r>
          </a:p>
          <a:p>
            <a:r>
              <a:rPr lang="fr-CA" dirty="0"/>
              <a:t>VIRALITÉ (DURANT L’ÉCLYPSE ON POURRAIT CROIRE QU’IL Y A AVAIT UNE TEMPORALITÉ « PROPRE » UNE LOGIQUE « PROPRE » COMME DANS LE CAS DE LA LOGIQUE VIRALE ; EST-CE QUE VOUS VOYEZ CE GENRE DE « LOGIQUE » SPÉCIAL SUR VOTRE TERRAIN ? </a:t>
            </a:r>
            <a:r>
              <a:rPr lang="fr-CA"/>
              <a:t>AU CASINO QUAND QUELQU’UN GAGNE ?) </a:t>
            </a:r>
            <a:endParaRPr lang="fr-CA" dirty="0"/>
          </a:p>
          <a:p>
            <a:r>
              <a:rPr lang="fr-CA" dirty="0"/>
              <a:t>LOGIQUE DE PLANTATION ET ARCHITECTURE (FSS)</a:t>
            </a:r>
          </a:p>
          <a:p>
            <a:r>
              <a:rPr lang="fr-CA" dirty="0"/>
              <a:t>INTERSECTIONNELLE ET ARCHITECTURE</a:t>
            </a:r>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9</a:t>
            </a:fld>
            <a:endParaRPr lang="fr-FR"/>
          </a:p>
        </p:txBody>
      </p:sp>
    </p:spTree>
    <p:extLst>
      <p:ext uri="{BB962C8B-B14F-4D97-AF65-F5344CB8AC3E}">
        <p14:creationId xmlns:p14="http://schemas.microsoft.com/office/powerpoint/2010/main" val="228076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www.nytimes.com</a:t>
            </a:r>
            <a:r>
              <a:rPr lang="fr-FR" dirty="0"/>
              <a:t>/2025/02/27/</a:t>
            </a:r>
            <a:r>
              <a:rPr lang="fr-FR" dirty="0" err="1"/>
              <a:t>learning</a:t>
            </a:r>
            <a:r>
              <a:rPr lang="fr-FR" dirty="0"/>
              <a:t>/</a:t>
            </a:r>
            <a:r>
              <a:rPr lang="fr-FR" dirty="0" err="1"/>
              <a:t>watch-christmas-every-day.html</a:t>
            </a:r>
            <a:endParaRPr lang="fr-FR" dirty="0"/>
          </a:p>
          <a:p>
            <a:endParaRPr lang="fr-FR" dirty="0"/>
          </a:p>
          <a:p>
            <a:r>
              <a:rPr lang="fr-CA" dirty="0"/>
              <a:t>To </a:t>
            </a:r>
            <a:r>
              <a:rPr lang="fr-CA" dirty="0" err="1"/>
              <a:t>learn</a:t>
            </a:r>
            <a:r>
              <a:rPr lang="fr-CA" dirty="0"/>
              <a:t> more, </a:t>
            </a:r>
            <a:r>
              <a:rPr lang="fr-CA" dirty="0" err="1"/>
              <a:t>read</a:t>
            </a:r>
            <a:r>
              <a:rPr lang="fr-CA" dirty="0"/>
              <a:t> “</a:t>
            </a:r>
            <a:r>
              <a:rPr lang="fr-CA" dirty="0">
                <a:hlinkClick r:id="rId3"/>
              </a:rPr>
              <a:t>How Being an Influencer Became a New American Dream.</a:t>
            </a:r>
            <a:r>
              <a:rPr lang="fr-CA" dirty="0"/>
              <a:t>” </a:t>
            </a:r>
          </a:p>
          <a:p>
            <a:endParaRPr lang="fr-CA" dirty="0"/>
          </a:p>
          <a:p>
            <a:r>
              <a:rPr lang="fr-CA" dirty="0"/>
              <a:t>Faye </a:t>
            </a:r>
            <a:r>
              <a:rPr lang="fr-CA" dirty="0" err="1"/>
              <a:t>Tsakas</a:t>
            </a:r>
            <a:r>
              <a:rPr lang="fr-CA" dirty="0"/>
              <a:t>, the </a:t>
            </a:r>
            <a:r>
              <a:rPr lang="fr-CA" dirty="0" err="1"/>
              <a:t>filmmaker</a:t>
            </a:r>
            <a:r>
              <a:rPr lang="fr-CA" dirty="0"/>
              <a:t>, </a:t>
            </a:r>
            <a:r>
              <a:rPr lang="fr-CA" dirty="0" err="1"/>
              <a:t>writes</a:t>
            </a:r>
            <a:r>
              <a:rPr lang="fr-CA" dirty="0"/>
              <a:t>:</a:t>
            </a:r>
          </a:p>
          <a:p>
            <a:r>
              <a:rPr lang="fr-CA" dirty="0" err="1"/>
              <a:t>Whenever</a:t>
            </a:r>
            <a:r>
              <a:rPr lang="fr-CA" dirty="0"/>
              <a:t> I </a:t>
            </a:r>
            <a:r>
              <a:rPr lang="fr-CA" dirty="0" err="1"/>
              <a:t>browse</a:t>
            </a:r>
            <a:r>
              <a:rPr lang="fr-CA" dirty="0"/>
              <a:t> social media, I </a:t>
            </a:r>
            <a:r>
              <a:rPr lang="fr-CA" dirty="0" err="1"/>
              <a:t>see</a:t>
            </a:r>
            <a:r>
              <a:rPr lang="fr-CA" dirty="0"/>
              <a:t> </a:t>
            </a:r>
            <a:r>
              <a:rPr lang="fr-CA" dirty="0" err="1"/>
              <a:t>advice</a:t>
            </a:r>
            <a:r>
              <a:rPr lang="fr-CA" dirty="0"/>
              <a:t> and </a:t>
            </a:r>
            <a:r>
              <a:rPr lang="fr-CA" dirty="0" err="1"/>
              <a:t>products</a:t>
            </a:r>
            <a:r>
              <a:rPr lang="fr-CA" dirty="0"/>
              <a:t> for self-</a:t>
            </a:r>
            <a:r>
              <a:rPr lang="fr-CA" dirty="0" err="1"/>
              <a:t>improvement</a:t>
            </a:r>
            <a:r>
              <a:rPr lang="fr-CA" dirty="0"/>
              <a:t> — a </a:t>
            </a:r>
            <a:r>
              <a:rPr lang="fr-CA" dirty="0" err="1"/>
              <a:t>deluge</a:t>
            </a:r>
            <a:r>
              <a:rPr lang="fr-CA" dirty="0"/>
              <a:t> of </a:t>
            </a:r>
            <a:r>
              <a:rPr lang="fr-CA" dirty="0" err="1"/>
              <a:t>elusive</a:t>
            </a:r>
            <a:r>
              <a:rPr lang="fr-CA" dirty="0"/>
              <a:t> promises </a:t>
            </a:r>
            <a:r>
              <a:rPr lang="fr-CA" dirty="0" err="1"/>
              <a:t>tethered</a:t>
            </a:r>
            <a:r>
              <a:rPr lang="fr-CA" dirty="0"/>
              <a:t> to consumer </a:t>
            </a:r>
            <a:r>
              <a:rPr lang="fr-CA" dirty="0" err="1"/>
              <a:t>goods</a:t>
            </a:r>
            <a:r>
              <a:rPr lang="fr-CA" dirty="0"/>
              <a:t>. How to look more </a:t>
            </a:r>
            <a:r>
              <a:rPr lang="fr-CA" dirty="0" err="1"/>
              <a:t>angular</a:t>
            </a:r>
            <a:r>
              <a:rPr lang="fr-CA" dirty="0"/>
              <a:t> or more </a:t>
            </a:r>
            <a:r>
              <a:rPr lang="fr-CA" dirty="0" err="1"/>
              <a:t>toned</a:t>
            </a:r>
            <a:r>
              <a:rPr lang="fr-CA" dirty="0"/>
              <a:t>, </a:t>
            </a:r>
            <a:r>
              <a:rPr lang="fr-CA" dirty="0" err="1"/>
              <a:t>feel</a:t>
            </a:r>
            <a:r>
              <a:rPr lang="fr-CA" dirty="0"/>
              <a:t> more </a:t>
            </a:r>
            <a:r>
              <a:rPr lang="fr-CA" dirty="0" err="1"/>
              <a:t>energized</a:t>
            </a:r>
            <a:r>
              <a:rPr lang="fr-CA" dirty="0"/>
              <a:t>, </a:t>
            </a:r>
            <a:r>
              <a:rPr lang="fr-CA" dirty="0" err="1"/>
              <a:t>age</a:t>
            </a:r>
            <a:r>
              <a:rPr lang="fr-CA" dirty="0"/>
              <a:t> </a:t>
            </a:r>
            <a:r>
              <a:rPr lang="fr-CA" dirty="0" err="1"/>
              <a:t>backward</a:t>
            </a:r>
            <a:r>
              <a:rPr lang="fr-CA" dirty="0"/>
              <a:t>. </a:t>
            </a:r>
            <a:r>
              <a:rPr lang="fr-CA" dirty="0" err="1"/>
              <a:t>Capitalism</a:t>
            </a:r>
            <a:r>
              <a:rPr lang="fr-CA" dirty="0"/>
              <a:t> and modern </a:t>
            </a:r>
            <a:r>
              <a:rPr lang="fr-CA" dirty="0" err="1"/>
              <a:t>technology</a:t>
            </a:r>
            <a:r>
              <a:rPr lang="fr-CA" dirty="0"/>
              <a:t> have mixed to </a:t>
            </a:r>
            <a:r>
              <a:rPr lang="fr-CA" dirty="0" err="1"/>
              <a:t>create</a:t>
            </a:r>
            <a:r>
              <a:rPr lang="fr-CA" dirty="0"/>
              <a:t> an internet world </a:t>
            </a:r>
            <a:r>
              <a:rPr lang="fr-CA" dirty="0" err="1"/>
              <a:t>where</a:t>
            </a:r>
            <a:r>
              <a:rPr lang="fr-CA" dirty="0"/>
              <a:t> </a:t>
            </a:r>
            <a:r>
              <a:rPr lang="fr-CA" dirty="0" err="1"/>
              <a:t>users</a:t>
            </a:r>
            <a:r>
              <a:rPr lang="fr-CA" dirty="0"/>
              <a:t> are </a:t>
            </a:r>
            <a:r>
              <a:rPr lang="fr-CA" dirty="0" err="1"/>
              <a:t>transformed</a:t>
            </a:r>
            <a:r>
              <a:rPr lang="fr-CA" dirty="0"/>
              <a:t> </a:t>
            </a:r>
            <a:r>
              <a:rPr lang="fr-CA" dirty="0" err="1"/>
              <a:t>into</a:t>
            </a:r>
            <a:r>
              <a:rPr lang="fr-CA" dirty="0"/>
              <a:t> brands. As a </a:t>
            </a:r>
            <a:r>
              <a:rPr lang="fr-CA" dirty="0" err="1"/>
              <a:t>filmmaker</a:t>
            </a:r>
            <a:r>
              <a:rPr lang="fr-CA" dirty="0"/>
              <a:t>, </a:t>
            </a:r>
            <a:r>
              <a:rPr lang="fr-CA" dirty="0" err="1"/>
              <a:t>I’m</a:t>
            </a:r>
            <a:r>
              <a:rPr lang="fr-CA" dirty="0"/>
              <a:t> </a:t>
            </a:r>
            <a:r>
              <a:rPr lang="fr-CA" dirty="0" err="1"/>
              <a:t>drawn</a:t>
            </a:r>
            <a:r>
              <a:rPr lang="fr-CA" dirty="0"/>
              <a:t> to document </a:t>
            </a:r>
            <a:r>
              <a:rPr lang="fr-CA" dirty="0" err="1"/>
              <a:t>this</a:t>
            </a:r>
            <a:r>
              <a:rPr lang="fr-CA" dirty="0"/>
              <a:t> culture.</a:t>
            </a:r>
          </a:p>
          <a:p>
            <a:r>
              <a:rPr lang="fr-CA" dirty="0"/>
              <a:t>I first came </a:t>
            </a:r>
            <a:r>
              <a:rPr lang="fr-CA" dirty="0" err="1"/>
              <a:t>across</a:t>
            </a:r>
            <a:r>
              <a:rPr lang="fr-CA" dirty="0"/>
              <a:t> </a:t>
            </a:r>
            <a:r>
              <a:rPr lang="fr-CA" dirty="0" err="1"/>
              <a:t>Peyton</a:t>
            </a:r>
            <a:r>
              <a:rPr lang="fr-CA" dirty="0"/>
              <a:t> and </a:t>
            </a:r>
            <a:r>
              <a:rPr lang="fr-CA" dirty="0" err="1"/>
              <a:t>Lyla</a:t>
            </a:r>
            <a:r>
              <a:rPr lang="fr-CA" dirty="0"/>
              <a:t>, </a:t>
            </a:r>
            <a:r>
              <a:rPr lang="fr-CA" dirty="0" err="1"/>
              <a:t>two</a:t>
            </a:r>
            <a:r>
              <a:rPr lang="fr-CA" dirty="0"/>
              <a:t> </a:t>
            </a:r>
            <a:r>
              <a:rPr lang="fr-CA" dirty="0" err="1"/>
              <a:t>preteen</a:t>
            </a:r>
            <a:r>
              <a:rPr lang="fr-CA" dirty="0"/>
              <a:t> </a:t>
            </a:r>
            <a:r>
              <a:rPr lang="fr-CA" dirty="0" err="1"/>
              <a:t>sisters</a:t>
            </a:r>
            <a:r>
              <a:rPr lang="fr-CA" dirty="0"/>
              <a:t> and </a:t>
            </a:r>
            <a:r>
              <a:rPr lang="fr-CA" dirty="0" err="1"/>
              <a:t>influencers</a:t>
            </a:r>
            <a:r>
              <a:rPr lang="fr-CA" dirty="0"/>
              <a:t> on Instagram, </a:t>
            </a:r>
            <a:r>
              <a:rPr lang="fr-CA" dirty="0" err="1"/>
              <a:t>two</a:t>
            </a:r>
            <a:r>
              <a:rPr lang="fr-CA" dirty="0"/>
              <a:t> </a:t>
            </a:r>
            <a:r>
              <a:rPr lang="fr-CA" dirty="0" err="1"/>
              <a:t>years</a:t>
            </a:r>
            <a:r>
              <a:rPr lang="fr-CA" dirty="0"/>
              <a:t> </a:t>
            </a:r>
            <a:r>
              <a:rPr lang="fr-CA" dirty="0" err="1"/>
              <a:t>ago</a:t>
            </a:r>
            <a:r>
              <a:rPr lang="fr-CA" dirty="0"/>
              <a:t>. (</a:t>
            </a:r>
            <a:r>
              <a:rPr lang="fr-CA" dirty="0" err="1"/>
              <a:t>Since</a:t>
            </a:r>
            <a:r>
              <a:rPr lang="fr-CA" dirty="0"/>
              <a:t> </a:t>
            </a:r>
            <a:r>
              <a:rPr lang="fr-CA" dirty="0" err="1"/>
              <a:t>they</a:t>
            </a:r>
            <a:r>
              <a:rPr lang="fr-CA" dirty="0"/>
              <a:t> are minors, </a:t>
            </a:r>
            <a:r>
              <a:rPr lang="fr-CA" dirty="0" err="1"/>
              <a:t>their</a:t>
            </a:r>
            <a:r>
              <a:rPr lang="fr-CA" dirty="0"/>
              <a:t> last </a:t>
            </a:r>
            <a:r>
              <a:rPr lang="fr-CA" dirty="0" err="1"/>
              <a:t>names</a:t>
            </a:r>
            <a:r>
              <a:rPr lang="fr-CA" dirty="0"/>
              <a:t> are </a:t>
            </a:r>
            <a:r>
              <a:rPr lang="fr-CA" dirty="0" err="1"/>
              <a:t>withheld</a:t>
            </a:r>
            <a:r>
              <a:rPr lang="fr-CA" dirty="0"/>
              <a:t> to </a:t>
            </a:r>
            <a:r>
              <a:rPr lang="fr-CA" dirty="0" err="1"/>
              <a:t>protect</a:t>
            </a:r>
            <a:r>
              <a:rPr lang="fr-CA" dirty="0"/>
              <a:t> </a:t>
            </a:r>
            <a:r>
              <a:rPr lang="fr-CA" dirty="0" err="1"/>
              <a:t>their</a:t>
            </a:r>
            <a:r>
              <a:rPr lang="fr-CA" dirty="0"/>
              <a:t> </a:t>
            </a:r>
            <a:r>
              <a:rPr lang="fr-CA" dirty="0" err="1"/>
              <a:t>privacy</a:t>
            </a:r>
            <a:r>
              <a:rPr lang="fr-CA" dirty="0"/>
              <a:t>.) </a:t>
            </a:r>
            <a:r>
              <a:rPr lang="fr-CA" dirty="0" err="1"/>
              <a:t>From</a:t>
            </a:r>
            <a:r>
              <a:rPr lang="fr-CA" dirty="0"/>
              <a:t> </a:t>
            </a:r>
            <a:r>
              <a:rPr lang="fr-CA" dirty="0" err="1"/>
              <a:t>their</a:t>
            </a:r>
            <a:r>
              <a:rPr lang="fr-CA" dirty="0"/>
              <a:t> rural Alabama home </a:t>
            </a:r>
            <a:r>
              <a:rPr lang="fr-CA" dirty="0" err="1"/>
              <a:t>under</a:t>
            </a:r>
            <a:r>
              <a:rPr lang="fr-CA" dirty="0"/>
              <a:t> </a:t>
            </a:r>
            <a:r>
              <a:rPr lang="fr-CA" dirty="0" err="1"/>
              <a:t>their</a:t>
            </a:r>
            <a:r>
              <a:rPr lang="fr-CA" dirty="0"/>
              <a:t> </a:t>
            </a:r>
            <a:r>
              <a:rPr lang="fr-CA" dirty="0" err="1"/>
              <a:t>mother’s</a:t>
            </a:r>
            <a:r>
              <a:rPr lang="fr-CA" dirty="0"/>
              <a:t> </a:t>
            </a:r>
            <a:r>
              <a:rPr lang="fr-CA" dirty="0" err="1"/>
              <a:t>watchful</a:t>
            </a:r>
            <a:r>
              <a:rPr lang="fr-CA" dirty="0"/>
              <a:t> gaze, </a:t>
            </a:r>
            <a:r>
              <a:rPr lang="fr-CA" dirty="0" err="1"/>
              <a:t>they</a:t>
            </a:r>
            <a:r>
              <a:rPr lang="fr-CA" dirty="0"/>
              <a:t> </a:t>
            </a:r>
            <a:r>
              <a:rPr lang="fr-CA" dirty="0" err="1"/>
              <a:t>hawk</a:t>
            </a:r>
            <a:r>
              <a:rPr lang="fr-CA" dirty="0"/>
              <a:t> fashion and beauty </a:t>
            </a:r>
            <a:r>
              <a:rPr lang="fr-CA" dirty="0" err="1"/>
              <a:t>products</a:t>
            </a:r>
            <a:r>
              <a:rPr lang="fr-CA" dirty="0"/>
              <a:t> to </a:t>
            </a:r>
            <a:r>
              <a:rPr lang="fr-CA" dirty="0" err="1"/>
              <a:t>tens</a:t>
            </a:r>
            <a:r>
              <a:rPr lang="fr-CA" dirty="0"/>
              <a:t> of </a:t>
            </a:r>
            <a:r>
              <a:rPr lang="fr-CA" dirty="0" err="1"/>
              <a:t>thousands</a:t>
            </a:r>
            <a:r>
              <a:rPr lang="fr-CA" dirty="0"/>
              <a:t> of online fans </a:t>
            </a:r>
            <a:r>
              <a:rPr lang="fr-CA" dirty="0" err="1"/>
              <a:t>around</a:t>
            </a:r>
            <a:r>
              <a:rPr lang="fr-CA" dirty="0"/>
              <a:t> the world. </a:t>
            </a:r>
            <a:r>
              <a:rPr lang="fr-CA" dirty="0" err="1"/>
              <a:t>Every</a:t>
            </a:r>
            <a:r>
              <a:rPr lang="fr-CA" dirty="0"/>
              <a:t> </a:t>
            </a:r>
            <a:r>
              <a:rPr lang="fr-CA" dirty="0" err="1"/>
              <a:t>day</a:t>
            </a:r>
            <a:r>
              <a:rPr lang="fr-CA" dirty="0"/>
              <a:t>, packages arrive at </a:t>
            </a:r>
            <a:r>
              <a:rPr lang="fr-CA" dirty="0" err="1"/>
              <a:t>their</a:t>
            </a:r>
            <a:r>
              <a:rPr lang="fr-CA" dirty="0"/>
              <a:t> </a:t>
            </a:r>
            <a:r>
              <a:rPr lang="fr-CA" dirty="0" err="1"/>
              <a:t>doorstep</a:t>
            </a:r>
            <a:r>
              <a:rPr lang="fr-CA" dirty="0"/>
              <a:t> for </a:t>
            </a:r>
            <a:r>
              <a:rPr lang="fr-CA" dirty="0" err="1"/>
              <a:t>them</a:t>
            </a:r>
            <a:r>
              <a:rPr lang="fr-CA" dirty="0"/>
              <a:t> to </a:t>
            </a:r>
            <a:r>
              <a:rPr lang="fr-CA" dirty="0" err="1"/>
              <a:t>unbox</a:t>
            </a:r>
            <a:r>
              <a:rPr lang="fr-CA" dirty="0"/>
              <a:t> and </a:t>
            </a:r>
            <a:r>
              <a:rPr lang="fr-CA" dirty="0" err="1"/>
              <a:t>try</a:t>
            </a:r>
            <a:r>
              <a:rPr lang="fr-CA" dirty="0"/>
              <a:t> out — </a:t>
            </a:r>
            <a:r>
              <a:rPr lang="fr-CA" dirty="0" err="1"/>
              <a:t>deluxe</a:t>
            </a:r>
            <a:r>
              <a:rPr lang="fr-CA" dirty="0"/>
              <a:t> </a:t>
            </a:r>
            <a:r>
              <a:rPr lang="fr-CA" dirty="0" err="1"/>
              <a:t>makeup</a:t>
            </a:r>
            <a:r>
              <a:rPr lang="fr-CA" dirty="0"/>
              <a:t> sets, floral dresses, </a:t>
            </a:r>
            <a:r>
              <a:rPr lang="fr-CA" dirty="0" err="1"/>
              <a:t>exercise</a:t>
            </a:r>
            <a:r>
              <a:rPr lang="fr-CA" dirty="0"/>
              <a:t> bikes — all free, as if </a:t>
            </a:r>
            <a:r>
              <a:rPr lang="fr-CA" dirty="0" err="1"/>
              <a:t>delivered</a:t>
            </a:r>
            <a:r>
              <a:rPr lang="fr-CA" dirty="0"/>
              <a:t> by a shopping </a:t>
            </a:r>
            <a:r>
              <a:rPr lang="fr-CA" dirty="0" err="1"/>
              <a:t>mall</a:t>
            </a:r>
            <a:r>
              <a:rPr lang="fr-CA" dirty="0"/>
              <a:t> Santa.</a:t>
            </a:r>
          </a:p>
          <a:p>
            <a:r>
              <a:rPr lang="fr-CA" dirty="0" err="1"/>
              <a:t>With</a:t>
            </a:r>
            <a:r>
              <a:rPr lang="fr-CA" dirty="0"/>
              <a:t> </a:t>
            </a:r>
            <a:r>
              <a:rPr lang="fr-CA" dirty="0" err="1"/>
              <a:t>their</a:t>
            </a:r>
            <a:r>
              <a:rPr lang="fr-CA" dirty="0"/>
              <a:t> parents’ permission, I </a:t>
            </a:r>
            <a:r>
              <a:rPr lang="fr-CA" dirty="0" err="1"/>
              <a:t>began</a:t>
            </a:r>
            <a:r>
              <a:rPr lang="fr-CA" dirty="0"/>
              <a:t> </a:t>
            </a:r>
            <a:r>
              <a:rPr lang="fr-CA" dirty="0" err="1"/>
              <a:t>filming</a:t>
            </a:r>
            <a:r>
              <a:rPr lang="fr-CA" dirty="0"/>
              <a:t> the </a:t>
            </a:r>
            <a:r>
              <a:rPr lang="fr-CA" dirty="0" err="1"/>
              <a:t>sisters</a:t>
            </a:r>
            <a:r>
              <a:rPr lang="fr-CA" dirty="0"/>
              <a:t>’ </a:t>
            </a:r>
            <a:r>
              <a:rPr lang="fr-CA" dirty="0" err="1"/>
              <a:t>daily</a:t>
            </a:r>
            <a:r>
              <a:rPr lang="fr-CA" dirty="0"/>
              <a:t> </a:t>
            </a:r>
            <a:r>
              <a:rPr lang="fr-CA" dirty="0" err="1"/>
              <a:t>lives</a:t>
            </a:r>
            <a:r>
              <a:rPr lang="fr-CA" dirty="0"/>
              <a:t> as </a:t>
            </a:r>
            <a:r>
              <a:rPr lang="fr-CA" dirty="0" err="1"/>
              <a:t>influencers</a:t>
            </a:r>
            <a:r>
              <a:rPr lang="fr-CA" dirty="0"/>
              <a:t>; in </a:t>
            </a:r>
            <a:r>
              <a:rPr lang="fr-CA" dirty="0" err="1"/>
              <a:t>this</a:t>
            </a:r>
            <a:r>
              <a:rPr lang="fr-CA" dirty="0"/>
              <a:t> short </a:t>
            </a:r>
            <a:r>
              <a:rPr lang="fr-CA" dirty="0" err="1"/>
              <a:t>documentary</a:t>
            </a:r>
            <a:r>
              <a:rPr lang="fr-CA" dirty="0"/>
              <a:t>, “Christmas, </a:t>
            </a:r>
            <a:r>
              <a:rPr lang="fr-CA" dirty="0" err="1"/>
              <a:t>Every</a:t>
            </a:r>
            <a:r>
              <a:rPr lang="fr-CA" dirty="0"/>
              <a:t> Day,” </a:t>
            </a:r>
            <a:r>
              <a:rPr lang="fr-CA" dirty="0" err="1"/>
              <a:t>they</a:t>
            </a:r>
            <a:r>
              <a:rPr lang="fr-CA" dirty="0"/>
              <a:t> shift </a:t>
            </a:r>
            <a:r>
              <a:rPr lang="fr-CA" dirty="0" err="1"/>
              <a:t>between</a:t>
            </a:r>
            <a:r>
              <a:rPr lang="fr-CA" dirty="0"/>
              <a:t> performance and reality. </a:t>
            </a:r>
            <a:r>
              <a:rPr lang="fr-CA" dirty="0" err="1"/>
              <a:t>Peyton</a:t>
            </a:r>
            <a:r>
              <a:rPr lang="fr-CA" dirty="0"/>
              <a:t> and </a:t>
            </a:r>
            <a:r>
              <a:rPr lang="fr-CA" dirty="0" err="1"/>
              <a:t>Lyla</a:t>
            </a:r>
            <a:r>
              <a:rPr lang="fr-CA" dirty="0"/>
              <a:t>, </a:t>
            </a:r>
            <a:r>
              <a:rPr lang="fr-CA" dirty="0" err="1"/>
              <a:t>who</a:t>
            </a:r>
            <a:r>
              <a:rPr lang="fr-CA" dirty="0"/>
              <a:t> </a:t>
            </a:r>
            <a:r>
              <a:rPr lang="fr-CA" dirty="0" err="1"/>
              <a:t>were</a:t>
            </a:r>
            <a:r>
              <a:rPr lang="fr-CA" dirty="0"/>
              <a:t> 11 and 12 at the time of </a:t>
            </a:r>
            <a:r>
              <a:rPr lang="fr-CA" dirty="0" err="1"/>
              <a:t>filming</a:t>
            </a:r>
            <a:r>
              <a:rPr lang="fr-CA" dirty="0"/>
              <a:t>, </a:t>
            </a:r>
            <a:r>
              <a:rPr lang="fr-CA" dirty="0" err="1"/>
              <a:t>see</a:t>
            </a:r>
            <a:r>
              <a:rPr lang="fr-CA" dirty="0"/>
              <a:t> </a:t>
            </a:r>
            <a:r>
              <a:rPr lang="fr-CA" dirty="0" err="1"/>
              <a:t>themselves</a:t>
            </a:r>
            <a:r>
              <a:rPr lang="fr-CA" dirty="0"/>
              <a:t> as </a:t>
            </a:r>
            <a:r>
              <a:rPr lang="fr-CA" dirty="0" err="1"/>
              <a:t>instilling</a:t>
            </a:r>
            <a:r>
              <a:rPr lang="fr-CA" dirty="0"/>
              <a:t> confidence, </a:t>
            </a:r>
            <a:r>
              <a:rPr lang="fr-CA" dirty="0" err="1"/>
              <a:t>positivity</a:t>
            </a:r>
            <a:r>
              <a:rPr lang="fr-CA" dirty="0"/>
              <a:t> and a girl-power attitude for </a:t>
            </a:r>
            <a:r>
              <a:rPr lang="fr-CA" dirty="0" err="1"/>
              <a:t>other</a:t>
            </a:r>
            <a:r>
              <a:rPr lang="fr-CA" dirty="0"/>
              <a:t> girls — </a:t>
            </a:r>
            <a:r>
              <a:rPr lang="fr-CA" dirty="0" err="1"/>
              <a:t>ideas</a:t>
            </a:r>
            <a:r>
              <a:rPr lang="fr-CA" dirty="0"/>
              <a:t> </a:t>
            </a:r>
            <a:r>
              <a:rPr lang="fr-CA" dirty="0" err="1"/>
              <a:t>that</a:t>
            </a:r>
            <a:r>
              <a:rPr lang="fr-CA" dirty="0"/>
              <a:t> I </a:t>
            </a:r>
            <a:r>
              <a:rPr lang="fr-CA" dirty="0" err="1"/>
              <a:t>wanted</a:t>
            </a:r>
            <a:r>
              <a:rPr lang="fr-CA" dirty="0"/>
              <a:t> to explore </a:t>
            </a:r>
            <a:r>
              <a:rPr lang="fr-CA" dirty="0" err="1"/>
              <a:t>within</a:t>
            </a:r>
            <a:r>
              <a:rPr lang="fr-CA" dirty="0"/>
              <a:t> the </a:t>
            </a:r>
            <a:r>
              <a:rPr lang="fr-CA" dirty="0" err="1"/>
              <a:t>broader</a:t>
            </a:r>
            <a:r>
              <a:rPr lang="fr-CA" dirty="0"/>
              <a:t> </a:t>
            </a:r>
            <a:r>
              <a:rPr lang="fr-CA" dirty="0" err="1"/>
              <a:t>context</a:t>
            </a:r>
            <a:r>
              <a:rPr lang="fr-CA" dirty="0"/>
              <a:t> of modern </a:t>
            </a:r>
            <a:r>
              <a:rPr lang="fr-CA" dirty="0" err="1"/>
              <a:t>consumerism</a:t>
            </a:r>
            <a:r>
              <a:rPr lang="fr-CA" dirty="0"/>
              <a:t>.</a:t>
            </a:r>
          </a:p>
          <a:p>
            <a:r>
              <a:rPr lang="fr-CA" dirty="0" err="1"/>
              <a:t>Whether</a:t>
            </a:r>
            <a:r>
              <a:rPr lang="fr-CA" dirty="0"/>
              <a:t> as </a:t>
            </a:r>
            <a:r>
              <a:rPr lang="fr-CA" dirty="0" err="1"/>
              <a:t>creators</a:t>
            </a:r>
            <a:r>
              <a:rPr lang="fr-CA" dirty="0"/>
              <a:t> or </a:t>
            </a:r>
            <a:r>
              <a:rPr lang="fr-CA" dirty="0" err="1"/>
              <a:t>viewers</a:t>
            </a:r>
            <a:r>
              <a:rPr lang="fr-CA" dirty="0"/>
              <a:t> or </a:t>
            </a:r>
            <a:r>
              <a:rPr lang="fr-CA" dirty="0">
                <a:hlinkClick r:id="rId4"/>
              </a:rPr>
              <a:t>consumers</a:t>
            </a:r>
            <a:r>
              <a:rPr lang="fr-CA" dirty="0"/>
              <a:t>, </a:t>
            </a:r>
            <a:r>
              <a:rPr lang="fr-CA" dirty="0" err="1"/>
              <a:t>children</a:t>
            </a:r>
            <a:r>
              <a:rPr lang="fr-CA" dirty="0"/>
              <a:t> are </a:t>
            </a:r>
            <a:r>
              <a:rPr lang="fr-CA" dirty="0" err="1"/>
              <a:t>spending</a:t>
            </a:r>
            <a:r>
              <a:rPr lang="fr-CA" dirty="0"/>
              <a:t> more time online at </a:t>
            </a:r>
            <a:r>
              <a:rPr lang="fr-CA" dirty="0" err="1"/>
              <a:t>younger</a:t>
            </a:r>
            <a:r>
              <a:rPr lang="fr-CA" dirty="0"/>
              <a:t> and </a:t>
            </a:r>
            <a:r>
              <a:rPr lang="fr-CA" dirty="0" err="1"/>
              <a:t>younger</a:t>
            </a:r>
            <a:r>
              <a:rPr lang="fr-CA" dirty="0"/>
              <a:t> </a:t>
            </a:r>
            <a:r>
              <a:rPr lang="fr-CA" dirty="0" err="1"/>
              <a:t>ages</a:t>
            </a:r>
            <a:r>
              <a:rPr lang="fr-CA" dirty="0"/>
              <a:t>. </a:t>
            </a:r>
            <a:r>
              <a:rPr lang="fr-CA" dirty="0" err="1"/>
              <a:t>What</a:t>
            </a:r>
            <a:r>
              <a:rPr lang="fr-CA" dirty="0"/>
              <a:t> kid </a:t>
            </a:r>
            <a:r>
              <a:rPr lang="fr-CA" dirty="0" err="1"/>
              <a:t>wouldn’t</a:t>
            </a:r>
            <a:r>
              <a:rPr lang="fr-CA" dirty="0"/>
              <a:t> </a:t>
            </a:r>
            <a:r>
              <a:rPr lang="fr-CA" dirty="0" err="1"/>
              <a:t>want</a:t>
            </a:r>
            <a:r>
              <a:rPr lang="fr-CA" dirty="0"/>
              <a:t> a </a:t>
            </a:r>
            <a:r>
              <a:rPr lang="fr-CA" dirty="0" err="1"/>
              <a:t>stream</a:t>
            </a:r>
            <a:r>
              <a:rPr lang="fr-CA" dirty="0"/>
              <a:t> of likes and gifts, </a:t>
            </a:r>
            <a:r>
              <a:rPr lang="fr-CA" dirty="0" err="1"/>
              <a:t>waking</a:t>
            </a:r>
            <a:r>
              <a:rPr lang="fr-CA" dirty="0"/>
              <a:t> up to the feeling of, as </a:t>
            </a:r>
            <a:r>
              <a:rPr lang="fr-CA" dirty="0" err="1"/>
              <a:t>Peyton</a:t>
            </a:r>
            <a:r>
              <a:rPr lang="fr-CA" dirty="0"/>
              <a:t> and </a:t>
            </a:r>
            <a:r>
              <a:rPr lang="fr-CA" dirty="0" err="1"/>
              <a:t>Lyla’s</a:t>
            </a:r>
            <a:r>
              <a:rPr lang="fr-CA" dirty="0"/>
              <a:t> parents put </a:t>
            </a:r>
            <a:r>
              <a:rPr lang="fr-CA" dirty="0" err="1"/>
              <a:t>it</a:t>
            </a:r>
            <a:r>
              <a:rPr lang="fr-CA" dirty="0"/>
              <a:t>, “Christmas, </a:t>
            </a:r>
            <a:r>
              <a:rPr lang="fr-CA" dirty="0" err="1"/>
              <a:t>every</a:t>
            </a:r>
            <a:r>
              <a:rPr lang="fr-CA" dirty="0"/>
              <a:t> </a:t>
            </a:r>
            <a:r>
              <a:rPr lang="fr-CA" dirty="0" err="1"/>
              <a:t>day</a:t>
            </a:r>
            <a:r>
              <a:rPr lang="fr-CA" dirty="0"/>
              <a:t>”? </a:t>
            </a:r>
            <a:r>
              <a:rPr lang="fr-CA" dirty="0" err="1"/>
              <a:t>What</a:t>
            </a:r>
            <a:r>
              <a:rPr lang="fr-CA" dirty="0"/>
              <a:t> </a:t>
            </a:r>
            <a:r>
              <a:rPr lang="fr-CA" dirty="0" err="1"/>
              <a:t>does</a:t>
            </a:r>
            <a:r>
              <a:rPr lang="fr-CA" dirty="0"/>
              <a:t> </a:t>
            </a:r>
            <a:r>
              <a:rPr lang="fr-CA" dirty="0" err="1"/>
              <a:t>it</a:t>
            </a:r>
            <a:r>
              <a:rPr lang="fr-CA" dirty="0"/>
              <a:t> </a:t>
            </a:r>
            <a:r>
              <a:rPr lang="fr-CA" dirty="0" err="1"/>
              <a:t>mean</a:t>
            </a:r>
            <a:r>
              <a:rPr lang="fr-CA" dirty="0"/>
              <a:t> to </a:t>
            </a:r>
            <a:r>
              <a:rPr lang="fr-CA" dirty="0" err="1"/>
              <a:t>be</a:t>
            </a:r>
            <a:r>
              <a:rPr lang="fr-CA" dirty="0"/>
              <a:t> participants in a </a:t>
            </a:r>
            <a:r>
              <a:rPr lang="fr-CA" dirty="0" err="1"/>
              <a:t>larger</a:t>
            </a:r>
            <a:r>
              <a:rPr lang="fr-CA" dirty="0"/>
              <a:t> social media system </a:t>
            </a:r>
            <a:r>
              <a:rPr lang="fr-CA" dirty="0" err="1"/>
              <a:t>that</a:t>
            </a:r>
            <a:r>
              <a:rPr lang="fr-CA" dirty="0"/>
              <a:t> encourages and </a:t>
            </a:r>
            <a:r>
              <a:rPr lang="fr-CA" dirty="0" err="1"/>
              <a:t>even</a:t>
            </a:r>
            <a:r>
              <a:rPr lang="fr-CA" dirty="0"/>
              <a:t> </a:t>
            </a:r>
            <a:r>
              <a:rPr lang="fr-CA" dirty="0" err="1"/>
              <a:t>demands</a:t>
            </a:r>
            <a:r>
              <a:rPr lang="fr-CA" dirty="0"/>
              <a:t> certain </a:t>
            </a:r>
            <a:r>
              <a:rPr lang="fr-CA" dirty="0" err="1"/>
              <a:t>behaviors</a:t>
            </a:r>
            <a:r>
              <a:rPr lang="fr-CA" dirty="0"/>
              <a:t> </a:t>
            </a:r>
            <a:r>
              <a:rPr lang="fr-CA" dirty="0" err="1"/>
              <a:t>from</a:t>
            </a:r>
            <a:r>
              <a:rPr lang="fr-CA" dirty="0"/>
              <a:t> </a:t>
            </a:r>
            <a:r>
              <a:rPr lang="fr-CA" dirty="0" err="1"/>
              <a:t>its</a:t>
            </a:r>
            <a:r>
              <a:rPr lang="fr-CA" dirty="0"/>
              <a:t> </a:t>
            </a:r>
            <a:r>
              <a:rPr lang="fr-CA" dirty="0" err="1"/>
              <a:t>users</a:t>
            </a:r>
            <a:r>
              <a:rPr lang="fr-CA" dirty="0"/>
              <a:t>, </a:t>
            </a:r>
            <a:r>
              <a:rPr lang="fr-CA" dirty="0" err="1"/>
              <a:t>especially</a:t>
            </a:r>
            <a:r>
              <a:rPr lang="fr-CA" dirty="0"/>
              <a:t> </a:t>
            </a:r>
            <a:r>
              <a:rPr lang="fr-CA" dirty="0" err="1"/>
              <a:t>women</a:t>
            </a:r>
            <a:r>
              <a:rPr lang="fr-CA" dirty="0"/>
              <a:t> and girls?</a:t>
            </a:r>
          </a:p>
          <a:p>
            <a:r>
              <a:rPr lang="fr-CA" dirty="0"/>
              <a:t>In a time of immense </a:t>
            </a:r>
            <a:r>
              <a:rPr lang="fr-CA" dirty="0" err="1"/>
              <a:t>wealth</a:t>
            </a:r>
            <a:r>
              <a:rPr lang="fr-CA" dirty="0"/>
              <a:t> </a:t>
            </a:r>
            <a:r>
              <a:rPr lang="fr-CA" dirty="0" err="1"/>
              <a:t>disparity</a:t>
            </a:r>
            <a:r>
              <a:rPr lang="fr-CA" dirty="0"/>
              <a:t>, influencer culture has </a:t>
            </a:r>
            <a:r>
              <a:rPr lang="fr-CA" dirty="0" err="1"/>
              <a:t>created</a:t>
            </a:r>
            <a:r>
              <a:rPr lang="fr-CA" dirty="0"/>
              <a:t> a more </a:t>
            </a:r>
            <a:r>
              <a:rPr lang="fr-CA" dirty="0" err="1"/>
              <a:t>fantastical</a:t>
            </a:r>
            <a:r>
              <a:rPr lang="fr-CA" dirty="0"/>
              <a:t> </a:t>
            </a:r>
            <a:r>
              <a:rPr lang="fr-CA" dirty="0" err="1"/>
              <a:t>kind</a:t>
            </a:r>
            <a:r>
              <a:rPr lang="fr-CA" dirty="0"/>
              <a:t> of American </a:t>
            </a:r>
            <a:r>
              <a:rPr lang="fr-CA" dirty="0" err="1"/>
              <a:t>dream</a:t>
            </a:r>
            <a:r>
              <a:rPr lang="fr-CA" dirty="0"/>
              <a:t>. (</a:t>
            </a:r>
            <a:r>
              <a:rPr lang="fr-CA" dirty="0" err="1"/>
              <a:t>Perhaps</a:t>
            </a:r>
            <a:r>
              <a:rPr lang="fr-CA" dirty="0"/>
              <a:t> </a:t>
            </a:r>
            <a:r>
              <a:rPr lang="fr-CA" dirty="0" err="1"/>
              <a:t>that’s</a:t>
            </a:r>
            <a:r>
              <a:rPr lang="fr-CA" dirty="0"/>
              <a:t> </a:t>
            </a:r>
            <a:r>
              <a:rPr lang="fr-CA" dirty="0" err="1"/>
              <a:t>why</a:t>
            </a:r>
            <a:r>
              <a:rPr lang="fr-CA" dirty="0"/>
              <a:t> </a:t>
            </a:r>
            <a:r>
              <a:rPr lang="fr-CA" dirty="0" err="1"/>
              <a:t>nearly</a:t>
            </a:r>
            <a:r>
              <a:rPr lang="fr-CA" dirty="0"/>
              <a:t> one-</a:t>
            </a:r>
            <a:r>
              <a:rPr lang="fr-CA" dirty="0" err="1"/>
              <a:t>third</a:t>
            </a:r>
            <a:r>
              <a:rPr lang="fr-CA" dirty="0"/>
              <a:t> of </a:t>
            </a:r>
            <a:r>
              <a:rPr lang="fr-CA" dirty="0" err="1"/>
              <a:t>preteens</a:t>
            </a:r>
            <a:r>
              <a:rPr lang="fr-CA" dirty="0"/>
              <a:t> </a:t>
            </a:r>
            <a:r>
              <a:rPr lang="fr-CA" dirty="0" err="1"/>
              <a:t>say</a:t>
            </a:r>
            <a:r>
              <a:rPr lang="fr-CA" dirty="0"/>
              <a:t> </a:t>
            </a:r>
            <a:r>
              <a:rPr lang="fr-CA" dirty="0">
                <a:hlinkClick r:id="rId5"/>
              </a:rPr>
              <a:t>becoming an influencer is a career goal</a:t>
            </a:r>
            <a:r>
              <a:rPr lang="fr-CA" dirty="0"/>
              <a:t>.) Seeing the </a:t>
            </a:r>
            <a:r>
              <a:rPr lang="fr-CA" dirty="0" err="1"/>
              <a:t>field’s</a:t>
            </a:r>
            <a:r>
              <a:rPr lang="fr-CA" dirty="0"/>
              <a:t> </a:t>
            </a:r>
            <a:r>
              <a:rPr lang="fr-CA" dirty="0" err="1"/>
              <a:t>potential</a:t>
            </a:r>
            <a:r>
              <a:rPr lang="fr-CA" dirty="0"/>
              <a:t> for a </a:t>
            </a:r>
            <a:r>
              <a:rPr lang="fr-CA" dirty="0" err="1"/>
              <a:t>steady</a:t>
            </a:r>
            <a:r>
              <a:rPr lang="fr-CA" dirty="0"/>
              <a:t> </a:t>
            </a:r>
            <a:r>
              <a:rPr lang="fr-CA" dirty="0" err="1"/>
              <a:t>income</a:t>
            </a:r>
            <a:r>
              <a:rPr lang="fr-CA" dirty="0"/>
              <a:t> — not to mention the prestige of an </a:t>
            </a:r>
            <a:r>
              <a:rPr lang="fr-CA" dirty="0" err="1"/>
              <a:t>ever-growing</a:t>
            </a:r>
            <a:r>
              <a:rPr lang="fr-CA" dirty="0"/>
              <a:t> follower count — </a:t>
            </a:r>
            <a:r>
              <a:rPr lang="fr-CA" dirty="0" err="1"/>
              <a:t>some</a:t>
            </a:r>
            <a:r>
              <a:rPr lang="fr-CA" dirty="0"/>
              <a:t> parents encourage </a:t>
            </a:r>
            <a:r>
              <a:rPr lang="fr-CA" dirty="0" err="1"/>
              <a:t>it</a:t>
            </a:r>
            <a:r>
              <a:rPr lang="fr-CA" dirty="0"/>
              <a:t>. I </a:t>
            </a:r>
            <a:r>
              <a:rPr lang="fr-CA" dirty="0" err="1"/>
              <a:t>sought</a:t>
            </a:r>
            <a:r>
              <a:rPr lang="fr-CA" dirty="0"/>
              <a:t> to go </a:t>
            </a:r>
            <a:r>
              <a:rPr lang="fr-CA" dirty="0" err="1"/>
              <a:t>behind</a:t>
            </a:r>
            <a:r>
              <a:rPr lang="fr-CA" dirty="0"/>
              <a:t> the </a:t>
            </a:r>
            <a:r>
              <a:rPr lang="fr-CA" dirty="0" err="1"/>
              <a:t>scenes</a:t>
            </a:r>
            <a:r>
              <a:rPr lang="fr-CA" dirty="0"/>
              <a:t> of </a:t>
            </a:r>
            <a:r>
              <a:rPr lang="fr-CA" dirty="0" err="1"/>
              <a:t>this</a:t>
            </a:r>
            <a:r>
              <a:rPr lang="fr-CA" dirty="0"/>
              <a:t> new </a:t>
            </a:r>
            <a:r>
              <a:rPr lang="fr-CA" dirty="0">
                <a:hlinkClick r:id="rId6"/>
              </a:rPr>
              <a:t>creator economy</a:t>
            </a:r>
            <a:r>
              <a:rPr lang="fr-CA" dirty="0"/>
              <a:t> </a:t>
            </a:r>
            <a:r>
              <a:rPr lang="fr-CA" dirty="0" err="1"/>
              <a:t>with</a:t>
            </a:r>
            <a:r>
              <a:rPr lang="fr-CA" dirty="0"/>
              <a:t> </a:t>
            </a:r>
            <a:r>
              <a:rPr lang="fr-CA" dirty="0" err="1"/>
              <a:t>curiosity</a:t>
            </a:r>
            <a:r>
              <a:rPr lang="fr-CA" dirty="0"/>
              <a:t> and a focus on the girls’ </a:t>
            </a:r>
            <a:r>
              <a:rPr lang="fr-CA" dirty="0" err="1"/>
              <a:t>experiences</a:t>
            </a:r>
            <a:r>
              <a:rPr lang="fr-CA" dirty="0"/>
              <a:t>, </a:t>
            </a:r>
            <a:r>
              <a:rPr lang="fr-CA" dirty="0" err="1"/>
              <a:t>aiming</a:t>
            </a:r>
            <a:r>
              <a:rPr lang="fr-CA" dirty="0"/>
              <a:t> to </a:t>
            </a:r>
            <a:r>
              <a:rPr lang="fr-CA" dirty="0" err="1"/>
              <a:t>allow</a:t>
            </a:r>
            <a:r>
              <a:rPr lang="fr-CA" dirty="0"/>
              <a:t> </a:t>
            </a:r>
            <a:r>
              <a:rPr lang="fr-CA" dirty="0" err="1"/>
              <a:t>viewers</a:t>
            </a:r>
            <a:r>
              <a:rPr lang="fr-CA" dirty="0"/>
              <a:t> to come to </a:t>
            </a:r>
            <a:r>
              <a:rPr lang="fr-CA" dirty="0" err="1"/>
              <a:t>their</a:t>
            </a:r>
            <a:r>
              <a:rPr lang="fr-CA" dirty="0"/>
              <a:t> </a:t>
            </a:r>
            <a:r>
              <a:rPr lang="fr-CA" dirty="0" err="1"/>
              <a:t>own</a:t>
            </a:r>
            <a:r>
              <a:rPr lang="fr-CA" dirty="0"/>
              <a:t> conclusions.</a:t>
            </a:r>
          </a:p>
          <a:p>
            <a:endParaRPr lang="fr-FR" dirty="0"/>
          </a:p>
        </p:txBody>
      </p:sp>
      <p:sp>
        <p:nvSpPr>
          <p:cNvPr id="4" name="Espace réservé du numéro de diapositive 3"/>
          <p:cNvSpPr>
            <a:spLocks noGrp="1"/>
          </p:cNvSpPr>
          <p:nvPr>
            <p:ph type="sldNum" sz="quarter" idx="5"/>
          </p:nvPr>
        </p:nvSpPr>
        <p:spPr/>
        <p:txBody>
          <a:bodyPr/>
          <a:lstStyle/>
          <a:p>
            <a:fld id="{74433533-2798-A04A-80A4-90F904DC747D}" type="slidenum">
              <a:rPr lang="fr-FR" smtClean="0"/>
              <a:t>12</a:t>
            </a:fld>
            <a:endParaRPr lang="fr-FR"/>
          </a:p>
        </p:txBody>
      </p:sp>
    </p:spTree>
    <p:extLst>
      <p:ext uri="{BB962C8B-B14F-4D97-AF65-F5344CB8AC3E}">
        <p14:creationId xmlns:p14="http://schemas.microsoft.com/office/powerpoint/2010/main" val="270538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669BC67-CCEA-724C-9ABF-AEBEB3C928D4}" type="slidenum">
              <a:rPr lang="fr-FR"/>
              <a:pPr/>
              <a:t>15</a:t>
            </a:fld>
            <a:endParaRPr lang="fr-FR"/>
          </a:p>
        </p:txBody>
      </p:sp>
      <p:sp>
        <p:nvSpPr>
          <p:cNvPr id="245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pPr marL="39688">
              <a:spcBef>
                <a:spcPts val="413"/>
              </a:spcBef>
            </a:pPr>
            <a:r>
              <a:rPr lang="en-US">
                <a:solidFill>
                  <a:srgbClr val="000000"/>
                </a:solidFill>
                <a:cs typeface="Arial" charset="0"/>
                <a:sym typeface="Arial" charset="0"/>
              </a:rPr>
              <a:t>- Foule influençable : jamais mieux représentée que par les armées de morts vivants (zombies)</a:t>
            </a:r>
          </a:p>
        </p:txBody>
      </p:sp>
    </p:spTree>
    <p:extLst>
      <p:ext uri="{BB962C8B-B14F-4D97-AF65-F5344CB8AC3E}">
        <p14:creationId xmlns:p14="http://schemas.microsoft.com/office/powerpoint/2010/main" val="9537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433533-2798-A04A-80A4-90F904DC747D}" type="slidenum">
              <a:rPr lang="fr-FR" smtClean="0"/>
              <a:t>17</a:t>
            </a:fld>
            <a:endParaRPr lang="fr-FR"/>
          </a:p>
        </p:txBody>
      </p:sp>
    </p:spTree>
    <p:extLst>
      <p:ext uri="{BB962C8B-B14F-4D97-AF65-F5344CB8AC3E}">
        <p14:creationId xmlns:p14="http://schemas.microsoft.com/office/powerpoint/2010/main" val="187322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a:t>Cliquez et modifiez le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Cliquez et modifiez le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6BFECD78-3C8E-49F2-8FAB-59489D168ABB}" type="datetimeFigureOut">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Cliquez et modifiez le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Cliquez et modifiez le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Cliquez et modifiez le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6BFECD78-3C8E-49F2-8FAB-59489D168ABB}" type="datetimeFigureOut">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Cliquez et modifiez le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image" Target="../media/image7.png"/><Relationship Id="rId39" Type="http://schemas.openxmlformats.org/officeDocument/2006/relationships/image" Target="../media/image20.svg"/><Relationship Id="rId21" Type="http://schemas.openxmlformats.org/officeDocument/2006/relationships/tags" Target="../tags/tag36.xml"/><Relationship Id="rId34" Type="http://schemas.openxmlformats.org/officeDocument/2006/relationships/image" Target="../media/image15.png"/><Relationship Id="rId42" Type="http://schemas.openxmlformats.org/officeDocument/2006/relationships/image" Target="../media/image23.png"/><Relationship Id="rId7" Type="http://schemas.openxmlformats.org/officeDocument/2006/relationships/tags" Target="../tags/tag22.xml"/><Relationship Id="rId2" Type="http://schemas.openxmlformats.org/officeDocument/2006/relationships/tags" Target="../tags/tag17.xml"/><Relationship Id="rId16" Type="http://schemas.openxmlformats.org/officeDocument/2006/relationships/tags" Target="../tags/tag31.xml"/><Relationship Id="rId29" Type="http://schemas.openxmlformats.org/officeDocument/2006/relationships/image" Target="../media/image10.sv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svg"/><Relationship Id="rId40" Type="http://schemas.openxmlformats.org/officeDocument/2006/relationships/image" Target="../media/image21.png"/><Relationship Id="rId45" Type="http://schemas.openxmlformats.org/officeDocument/2006/relationships/image" Target="../media/image26.sv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tags" Target="../tags/tag25.xml"/><Relationship Id="rId19" Type="http://schemas.openxmlformats.org/officeDocument/2006/relationships/tags" Target="../tags/tag34.xml"/><Relationship Id="rId31" Type="http://schemas.openxmlformats.org/officeDocument/2006/relationships/image" Target="../media/image12.svg"/><Relationship Id="rId44" Type="http://schemas.openxmlformats.org/officeDocument/2006/relationships/image" Target="../media/image25.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slideLayout" Target="../slideLayouts/slideLayout7.xml"/><Relationship Id="rId27" Type="http://schemas.openxmlformats.org/officeDocument/2006/relationships/image" Target="../media/image8.svg"/><Relationship Id="rId30" Type="http://schemas.openxmlformats.org/officeDocument/2006/relationships/image" Target="../media/image11.png"/><Relationship Id="rId35" Type="http://schemas.openxmlformats.org/officeDocument/2006/relationships/image" Target="../media/image16.svg"/><Relationship Id="rId43" Type="http://schemas.openxmlformats.org/officeDocument/2006/relationships/image" Target="../media/image24.svg"/><Relationship Id="rId8" Type="http://schemas.openxmlformats.org/officeDocument/2006/relationships/tags" Target="../tags/tag23.xml"/><Relationship Id="rId3" Type="http://schemas.openxmlformats.org/officeDocument/2006/relationships/tags" Target="../tags/tag18.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6.svg"/><Relationship Id="rId33" Type="http://schemas.openxmlformats.org/officeDocument/2006/relationships/image" Target="../media/image14.svg"/><Relationship Id="rId38" Type="http://schemas.openxmlformats.org/officeDocument/2006/relationships/image" Target="../media/image19.png"/><Relationship Id="rId20" Type="http://schemas.openxmlformats.org/officeDocument/2006/relationships/tags" Target="../tags/tag35.xml"/><Relationship Id="rId41" Type="http://schemas.openxmlformats.org/officeDocument/2006/relationships/image" Target="../media/image2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notesSlide" Target="../notesSlides/notesSlide24.xml"/><Relationship Id="rId7" Type="http://schemas.openxmlformats.org/officeDocument/2006/relationships/image" Target="../media/image53.pn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slideLayout" Target="../slideLayouts/slideLayout2.xml"/><Relationship Id="rId16" Type="http://schemas.openxmlformats.org/officeDocument/2006/relationships/image" Target="../media/image58.jpeg"/><Relationship Id="rId1" Type="http://schemas.openxmlformats.org/officeDocument/2006/relationships/tags" Target="../tags/tag37.xml"/><Relationship Id="rId6" Type="http://schemas.microsoft.com/office/2007/relationships/hdphoto" Target="../media/hdphoto2.wdp"/><Relationship Id="rId11" Type="http://schemas.openxmlformats.org/officeDocument/2006/relationships/image" Target="../media/image55.jpeg"/><Relationship Id="rId5" Type="http://schemas.openxmlformats.org/officeDocument/2006/relationships/image" Target="../media/image52.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23 Contest opens for entries on 1 December 2022">
            <a:extLst>
              <a:ext uri="{FF2B5EF4-FFF2-40B4-BE49-F238E27FC236}">
                <a16:creationId xmlns:a16="http://schemas.microsoft.com/office/drawing/2014/main" id="{8BB0AB8D-0F2A-B968-2E33-1FA155846CA7}"/>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099" name="AutoShape 1">
            <a:extLst>
              <a:ext uri="{FF2B5EF4-FFF2-40B4-BE49-F238E27FC236}">
                <a16:creationId xmlns:a16="http://schemas.microsoft.com/office/drawing/2014/main" id="{56484628-20D5-782A-4C03-3F94E8ED03FB}"/>
              </a:ext>
            </a:extLst>
          </p:cNvPr>
          <p:cNvSpPr>
            <a:spLocks/>
          </p:cNvSpPr>
          <p:nvPr>
            <p:custDataLst>
              <p:tags r:id="rId1"/>
            </p:custDataLst>
          </p:nvPr>
        </p:nvSpPr>
        <p:spPr bwMode="auto">
          <a:xfrm>
            <a:off x="6070691" y="245986"/>
            <a:ext cx="2808387" cy="1727895"/>
          </a:xfrm>
          <a:prstGeom prst="roundRect">
            <a:avLst>
              <a:gd name="adj" fmla="val 3875"/>
            </a:avLst>
          </a:prstGeom>
          <a:noFill/>
          <a:ln w="38100">
            <a:solidFill>
              <a:srgbClr val="FF8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Tx/>
              <a:buNone/>
            </a:pPr>
            <a:endParaRPr lang="fr-FR" altLang="fr-FR" sz="2391">
              <a:solidFill>
                <a:srgbClr val="FF8000"/>
              </a:solidFill>
              <a:latin typeface="Bernard MT Condensed" panose="02050806060905020404" pitchFamily="18" charset="0"/>
              <a:sym typeface="Arial" panose="020B0604020202020204" pitchFamily="34" charset="0"/>
            </a:endParaRPr>
          </a:p>
        </p:txBody>
      </p:sp>
      <p:sp>
        <p:nvSpPr>
          <p:cNvPr id="4100" name="Rectangle 3">
            <a:extLst>
              <a:ext uri="{FF2B5EF4-FFF2-40B4-BE49-F238E27FC236}">
                <a16:creationId xmlns:a16="http://schemas.microsoft.com/office/drawing/2014/main" id="{49ED7A50-A1BB-53B2-6F90-144C3FDE0B77}"/>
              </a:ext>
            </a:extLst>
          </p:cNvPr>
          <p:cNvSpPr>
            <a:spLocks/>
          </p:cNvSpPr>
          <p:nvPr>
            <p:custDataLst>
              <p:tags r:id="rId2"/>
            </p:custDataLst>
          </p:nvPr>
        </p:nvSpPr>
        <p:spPr bwMode="auto">
          <a:xfrm>
            <a:off x="237578" y="5535311"/>
            <a:ext cx="8207499" cy="15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7" tIns="35717" rIns="76355" bIns="35717"/>
          <a:lstStyle>
            <a:lvl1pPr marL="63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a:buNone/>
            </a:pPr>
            <a:r>
              <a:rPr lang="fr-CA" sz="4000" dirty="0">
                <a:solidFill>
                  <a:srgbClr val="FF6600"/>
                </a:solidFill>
                <a:latin typeface="Bernard MT Condensed" panose="02050806060905020404" pitchFamily="18" charset="77"/>
              </a:rPr>
              <a:t>Binarité</a:t>
            </a:r>
            <a:r>
              <a:rPr lang="fr-CA" sz="4000" dirty="0">
                <a:latin typeface="Bernard MT Condensed" panose="02050806060905020404" pitchFamily="18" charset="77"/>
              </a:rPr>
              <a:t> &amp; </a:t>
            </a:r>
            <a:r>
              <a:rPr lang="fr-CA" sz="4000" dirty="0">
                <a:solidFill>
                  <a:srgbClr val="FF6600"/>
                </a:solidFill>
                <a:latin typeface="Bernard MT Condensed" panose="02050806060905020404" pitchFamily="18" charset="77"/>
              </a:rPr>
              <a:t>polarisation</a:t>
            </a:r>
            <a:r>
              <a:rPr lang="fr-CA" sz="4000" dirty="0">
                <a:latin typeface="Bernard MT Condensed" panose="02050806060905020404" pitchFamily="18" charset="77"/>
              </a:rPr>
              <a:t> - </a:t>
            </a:r>
            <a:r>
              <a:rPr lang="fr-CA" sz="3200" dirty="0">
                <a:latin typeface="Bernard MT Condensed" panose="02050806060905020404" pitchFamily="18" charset="77"/>
              </a:rPr>
              <a:t>Entre performances et statuts, parcours et apprentissages </a:t>
            </a:r>
          </a:p>
        </p:txBody>
      </p:sp>
      <p:sp>
        <p:nvSpPr>
          <p:cNvPr id="4101" name="AutoShape 5">
            <a:extLst>
              <a:ext uri="{FF2B5EF4-FFF2-40B4-BE49-F238E27FC236}">
                <a16:creationId xmlns:a16="http://schemas.microsoft.com/office/drawing/2014/main" id="{1704CC0D-6C9C-9182-4A76-3C5F08142906}"/>
              </a:ext>
            </a:extLst>
          </p:cNvPr>
          <p:cNvSpPr>
            <a:spLocks/>
          </p:cNvSpPr>
          <p:nvPr>
            <p:custDataLst>
              <p:tags r:id="rId3"/>
            </p:custDataLst>
          </p:nvPr>
        </p:nvSpPr>
        <p:spPr bwMode="auto">
          <a:xfrm>
            <a:off x="6933522" y="823068"/>
            <a:ext cx="1744637" cy="918641"/>
          </a:xfrm>
          <a:prstGeom prst="roundRect">
            <a:avLst>
              <a:gd name="adj" fmla="val 13509"/>
            </a:avLst>
          </a:prstGeom>
          <a:solidFill>
            <a:srgbClr val="FF8000"/>
          </a:solidFill>
          <a:ln>
            <a:noFill/>
          </a:ln>
          <a:extLst>
            <a:ext uri="{91240B29-F687-4F45-9708-019B960494DF}">
              <a14:hiddenLine xmlns:a14="http://schemas.microsoft.com/office/drawing/2010/main" w="12700">
                <a:solidFill>
                  <a:srgbClr val="000000"/>
                </a:solidFill>
                <a:round/>
                <a:headEnd/>
                <a:tailEnd/>
              </a14:hiddenLine>
            </a:ext>
          </a:extLst>
        </p:spPr>
        <p:txBody>
          <a:bodyPr lIns="0" tIns="0" rIns="0" bIns="0"/>
          <a:lstStyle>
            <a:lvl1pPr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Tx/>
              <a:buNone/>
            </a:pPr>
            <a:endParaRPr lang="fr-FR" altLang="fr-FR" sz="2391" dirty="0">
              <a:solidFill>
                <a:srgbClr val="000000"/>
              </a:solidFill>
              <a:latin typeface="Bernard MT Condensed" panose="02050806060905020404" pitchFamily="18" charset="0"/>
              <a:sym typeface="Arial" panose="020B0604020202020204" pitchFamily="34" charset="0"/>
            </a:endParaRPr>
          </a:p>
        </p:txBody>
      </p:sp>
      <p:sp>
        <p:nvSpPr>
          <p:cNvPr id="4102" name="Rectangle 6">
            <a:extLst>
              <a:ext uri="{FF2B5EF4-FFF2-40B4-BE49-F238E27FC236}">
                <a16:creationId xmlns:a16="http://schemas.microsoft.com/office/drawing/2014/main" id="{45428A2A-5228-CD42-4E7D-97F8C5E6416B}"/>
              </a:ext>
            </a:extLst>
          </p:cNvPr>
          <p:cNvSpPr>
            <a:spLocks/>
          </p:cNvSpPr>
          <p:nvPr>
            <p:custDataLst>
              <p:tags r:id="rId4"/>
            </p:custDataLst>
          </p:nvPr>
        </p:nvSpPr>
        <p:spPr bwMode="auto">
          <a:xfrm>
            <a:off x="6909814" y="922410"/>
            <a:ext cx="1722582" cy="66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5717" tIns="35717" rIns="76355" bIns="35717">
            <a:spAutoFit/>
          </a:bodyPr>
          <a:lstStyle>
            <a:lvl1pPr marL="63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defTabSz="912813">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defTabSz="912813"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algn="r" eaLnBrk="1" hangingPunct="1">
              <a:lnSpc>
                <a:spcPct val="80000"/>
              </a:lnSpc>
              <a:spcBef>
                <a:spcPct val="0"/>
              </a:spcBef>
              <a:buSzTx/>
              <a:buFontTx/>
              <a:buNone/>
            </a:pPr>
            <a:r>
              <a:rPr lang="en-US" altLang="fr-FR" sz="2391" b="1" dirty="0">
                <a:solidFill>
                  <a:srgbClr val="000000"/>
                </a:solidFill>
                <a:latin typeface="Bernard MT Condensed" panose="02050806060905020404" pitchFamily="18" charset="0"/>
                <a:sym typeface="Helvetica Neue" charset="0"/>
              </a:rPr>
              <a:t>Sem. 10</a:t>
            </a:r>
          </a:p>
          <a:p>
            <a:pPr algn="r" eaLnBrk="1" hangingPunct="1">
              <a:lnSpc>
                <a:spcPct val="80000"/>
              </a:lnSpc>
              <a:spcBef>
                <a:spcPct val="0"/>
              </a:spcBef>
              <a:buSzTx/>
              <a:buFontTx/>
              <a:buNone/>
            </a:pPr>
            <a:r>
              <a:rPr lang="en-US" altLang="fr-FR" sz="2391" b="1" dirty="0">
                <a:solidFill>
                  <a:srgbClr val="000000"/>
                </a:solidFill>
                <a:latin typeface="Bernard MT Condensed" panose="02050806060905020404" pitchFamily="18" charset="0"/>
                <a:sym typeface="Helvetica Neue" charset="0"/>
              </a:rPr>
              <a:t>18 mars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3CE7C1-34F3-3C3B-3D1D-576A901674B1}"/>
              </a:ext>
            </a:extLst>
          </p:cNvPr>
          <p:cNvSpPr txBox="1">
            <a:spLocks noChangeArrowheads="1"/>
          </p:cNvSpPr>
          <p:nvPr>
            <p:custDataLst>
              <p:tags r:id="rId1"/>
            </p:custDataLst>
          </p:nvPr>
        </p:nvSpPr>
        <p:spPr bwMode="auto">
          <a:xfrm>
            <a:off x="2007806" y="271006"/>
            <a:ext cx="430855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 typeface="Gill Sans" charset="0"/>
              <a:buNone/>
            </a:pPr>
            <a:r>
              <a:rPr lang="en-CA" altLang="fr-FR" sz="3375" b="1" dirty="0" err="1">
                <a:solidFill>
                  <a:srgbClr val="FF8000"/>
                </a:solidFill>
                <a:latin typeface="Bernard MT Condensed" panose="02050806060905020404" pitchFamily="18" charset="0"/>
                <a:sym typeface="Arial" panose="020B0604020202020204" pitchFamily="34" charset="0"/>
              </a:rPr>
              <a:t>Exercice</a:t>
            </a:r>
            <a:r>
              <a:rPr lang="en-CA" altLang="fr-FR" sz="3375" b="1" dirty="0">
                <a:solidFill>
                  <a:srgbClr val="FF8000"/>
                </a:solidFill>
                <a:latin typeface="Bernard MT Condensed" panose="02050806060905020404" pitchFamily="18" charset="0"/>
                <a:sym typeface="Arial" panose="020B0604020202020204" pitchFamily="34" charset="0"/>
              </a:rPr>
              <a:t> </a:t>
            </a:r>
            <a:r>
              <a:rPr lang="en-CA" altLang="fr-FR" sz="3375" b="1" dirty="0" err="1">
                <a:solidFill>
                  <a:srgbClr val="FF8000"/>
                </a:solidFill>
                <a:latin typeface="Bernard MT Condensed" panose="02050806060905020404" pitchFamily="18" charset="0"/>
                <a:sym typeface="Arial" panose="020B0604020202020204" pitchFamily="34" charset="0"/>
              </a:rPr>
              <a:t>d’exploration</a:t>
            </a:r>
            <a:r>
              <a:rPr lang="en-CA" altLang="fr-FR" sz="3375" b="1" dirty="0">
                <a:solidFill>
                  <a:srgbClr val="FF8000"/>
                </a:solidFill>
                <a:latin typeface="Bernard MT Condensed" panose="02050806060905020404" pitchFamily="18" charset="0"/>
                <a:sym typeface="Arial" panose="020B0604020202020204" pitchFamily="34" charset="0"/>
              </a:rPr>
              <a:t>…</a:t>
            </a:r>
          </a:p>
        </p:txBody>
      </p:sp>
      <p:pic>
        <p:nvPicPr>
          <p:cNvPr id="6" name="Image 5" descr="Une image contenant bâtiment, plein air, Roue de vélo, Véhicule terrestre&#10;&#10;Description générée automatiquement">
            <a:extLst>
              <a:ext uri="{FF2B5EF4-FFF2-40B4-BE49-F238E27FC236}">
                <a16:creationId xmlns:a16="http://schemas.microsoft.com/office/drawing/2014/main" id="{46DFA013-E9CB-AB60-1730-7A76E9D8E8EC}"/>
              </a:ext>
            </a:extLst>
          </p:cNvPr>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171450" y="882712"/>
            <a:ext cx="8801100" cy="5867400"/>
          </a:xfrm>
          <a:prstGeom prst="rect">
            <a:avLst/>
          </a:prstGeom>
        </p:spPr>
      </p:pic>
      <p:pic>
        <p:nvPicPr>
          <p:cNvPr id="8" name="Graphique 7" descr="Intelligence artificielle avec un remplissage uni">
            <a:extLst>
              <a:ext uri="{FF2B5EF4-FFF2-40B4-BE49-F238E27FC236}">
                <a16:creationId xmlns:a16="http://schemas.microsoft.com/office/drawing/2014/main" id="{42757488-FD36-DBC1-258E-625FEC6CC54B}"/>
              </a:ext>
            </a:extLst>
          </p:cNvPr>
          <p:cNvPicPr>
            <a:picLocks noChangeAspect="1"/>
          </p:cNvPicPr>
          <p:nvPr>
            <p:custDataLst>
              <p:tags r:id="rId3"/>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8612" y="1143000"/>
            <a:ext cx="914400" cy="914400"/>
          </a:xfrm>
          <a:prstGeom prst="rect">
            <a:avLst/>
          </a:prstGeom>
        </p:spPr>
      </p:pic>
      <p:pic>
        <p:nvPicPr>
          <p:cNvPr id="9" name="Graphique 8" descr="Deciduous tree">
            <a:extLst>
              <a:ext uri="{FF2B5EF4-FFF2-40B4-BE49-F238E27FC236}">
                <a16:creationId xmlns:a16="http://schemas.microsoft.com/office/drawing/2014/main" id="{CEBC9DFE-4031-3D78-191F-536F3D049E31}"/>
              </a:ext>
            </a:extLst>
          </p:cNvPr>
          <p:cNvPicPr>
            <a:picLocks noChangeAspect="1"/>
          </p:cNvPicPr>
          <p:nvPr>
            <p:custDataLst>
              <p:tags r:id="rId4"/>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495925" y="3767138"/>
            <a:ext cx="914400" cy="914400"/>
          </a:xfrm>
          <a:prstGeom prst="rect">
            <a:avLst/>
          </a:prstGeom>
        </p:spPr>
      </p:pic>
      <p:pic>
        <p:nvPicPr>
          <p:cNvPr id="11" name="Graphique 10" descr="Scarabée avec un remplissage uni">
            <a:extLst>
              <a:ext uri="{FF2B5EF4-FFF2-40B4-BE49-F238E27FC236}">
                <a16:creationId xmlns:a16="http://schemas.microsoft.com/office/drawing/2014/main" id="{3BAE73D3-321B-FD93-3282-21F545A30262}"/>
              </a:ext>
            </a:extLst>
          </p:cNvPr>
          <p:cNvPicPr>
            <a:picLocks noChangeAspect="1"/>
          </p:cNvPicPr>
          <p:nvPr>
            <p:custDataLst>
              <p:tags r:id="rId5"/>
            </p:custDataLst>
          </p:nvPr>
        </p:nvPicPr>
        <p:blipFill>
          <a:blip r:embed="rId28" cstate="email">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553074" y="4684292"/>
            <a:ext cx="800102" cy="800102"/>
          </a:xfrm>
          <a:prstGeom prst="rect">
            <a:avLst/>
          </a:prstGeom>
        </p:spPr>
      </p:pic>
      <p:pic>
        <p:nvPicPr>
          <p:cNvPr id="13" name="Graphique 12" descr="Sac à dos avec un remplissage uni">
            <a:extLst>
              <a:ext uri="{FF2B5EF4-FFF2-40B4-BE49-F238E27FC236}">
                <a16:creationId xmlns:a16="http://schemas.microsoft.com/office/drawing/2014/main" id="{1C58A17D-2B36-8B84-F1E2-9603F248AEEE}"/>
              </a:ext>
            </a:extLst>
          </p:cNvPr>
          <p:cNvPicPr>
            <a:picLocks noChangeAspect="1"/>
          </p:cNvPicPr>
          <p:nvPr>
            <p:custDataLst>
              <p:tags r:id="rId6"/>
            </p:custDataLst>
          </p:nvPr>
        </p:nvPicPr>
        <p:blipFill>
          <a:blip r:embed="rId30" cstate="email">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28638" y="5743575"/>
            <a:ext cx="714374" cy="714374"/>
          </a:xfrm>
          <a:prstGeom prst="rect">
            <a:avLst/>
          </a:prstGeom>
        </p:spPr>
      </p:pic>
      <p:pic>
        <p:nvPicPr>
          <p:cNvPr id="15" name="Graphique 14" descr="Architecture avec un remplissage uni">
            <a:extLst>
              <a:ext uri="{FF2B5EF4-FFF2-40B4-BE49-F238E27FC236}">
                <a16:creationId xmlns:a16="http://schemas.microsoft.com/office/drawing/2014/main" id="{044D13AD-CCF5-D8C4-1A91-E4CE58A316F1}"/>
              </a:ext>
            </a:extLst>
          </p:cNvPr>
          <p:cNvPicPr>
            <a:picLocks noChangeAspect="1"/>
          </p:cNvPicPr>
          <p:nvPr>
            <p:custDataLst>
              <p:tags r:id="rId7"/>
            </p:custDataLst>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638674" y="1143000"/>
            <a:ext cx="914400" cy="914400"/>
          </a:xfrm>
          <a:prstGeom prst="rect">
            <a:avLst/>
          </a:prstGeom>
        </p:spPr>
      </p:pic>
      <p:pic>
        <p:nvPicPr>
          <p:cNvPr id="17" name="Graphique 16" descr="Cyclisme avec un remplissage uni">
            <a:extLst>
              <a:ext uri="{FF2B5EF4-FFF2-40B4-BE49-F238E27FC236}">
                <a16:creationId xmlns:a16="http://schemas.microsoft.com/office/drawing/2014/main" id="{6CA482D5-6EE3-ED3C-1F49-3F8579658FE4}"/>
              </a:ext>
            </a:extLst>
          </p:cNvPr>
          <p:cNvPicPr>
            <a:picLocks noChangeAspect="1"/>
          </p:cNvPicPr>
          <p:nvPr>
            <p:custDataLst>
              <p:tags r:id="rId8"/>
            </p:custDataLst>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614612" y="4829175"/>
            <a:ext cx="914400" cy="914400"/>
          </a:xfrm>
          <a:prstGeom prst="rect">
            <a:avLst/>
          </a:prstGeom>
        </p:spPr>
      </p:pic>
      <p:pic>
        <p:nvPicPr>
          <p:cNvPr id="19" name="Graphique 18" descr="Burger et boisson avec un remplissage uni">
            <a:extLst>
              <a:ext uri="{FF2B5EF4-FFF2-40B4-BE49-F238E27FC236}">
                <a16:creationId xmlns:a16="http://schemas.microsoft.com/office/drawing/2014/main" id="{30EE1210-43C4-AB10-2C51-C99F60866181}"/>
              </a:ext>
            </a:extLst>
          </p:cNvPr>
          <p:cNvPicPr>
            <a:picLocks noChangeAspect="1"/>
          </p:cNvPicPr>
          <p:nvPr>
            <p:custDataLst>
              <p:tags r:id="rId9"/>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28625" y="3471862"/>
            <a:ext cx="914400" cy="914400"/>
          </a:xfrm>
          <a:prstGeom prst="rect">
            <a:avLst/>
          </a:prstGeom>
        </p:spPr>
      </p:pic>
      <p:sp>
        <p:nvSpPr>
          <p:cNvPr id="20" name="ZoneTexte 19">
            <a:extLst>
              <a:ext uri="{FF2B5EF4-FFF2-40B4-BE49-F238E27FC236}">
                <a16:creationId xmlns:a16="http://schemas.microsoft.com/office/drawing/2014/main" id="{68AE9F0D-C0ED-633F-33CE-78B7BFC58BA0}"/>
              </a:ext>
            </a:extLst>
          </p:cNvPr>
          <p:cNvSpPr txBox="1"/>
          <p:nvPr>
            <p:custDataLst>
              <p:tags r:id="rId10"/>
            </p:custDataLst>
          </p:nvPr>
        </p:nvSpPr>
        <p:spPr>
          <a:xfrm>
            <a:off x="1243011" y="1357313"/>
            <a:ext cx="2266951" cy="1477328"/>
          </a:xfrm>
          <a:prstGeom prst="rect">
            <a:avLst/>
          </a:prstGeom>
          <a:solidFill>
            <a:srgbClr val="FF0000">
              <a:alpha val="52157"/>
            </a:srgbClr>
          </a:solidFill>
        </p:spPr>
        <p:txBody>
          <a:bodyPr wrap="square" rtlCol="0">
            <a:spAutoFit/>
          </a:bodyPr>
          <a:lstStyle/>
          <a:p>
            <a:r>
              <a:rPr lang="fr-CA" b="1" dirty="0"/>
              <a:t>Qui fréquente le campus ? </a:t>
            </a:r>
            <a:br>
              <a:rPr lang="fr-CA" b="1" dirty="0"/>
            </a:br>
            <a:r>
              <a:rPr lang="fr-CA" b="1" dirty="0"/>
              <a:t>(et pourquoi ?)</a:t>
            </a:r>
            <a:br>
              <a:rPr lang="fr-CA" b="1" dirty="0"/>
            </a:br>
            <a:r>
              <a:rPr lang="fr-CA" b="1" dirty="0"/>
              <a:t>Quelles sont les « normes » sociales ?</a:t>
            </a:r>
          </a:p>
        </p:txBody>
      </p:sp>
      <p:sp>
        <p:nvSpPr>
          <p:cNvPr id="21" name="ZoneTexte 20">
            <a:extLst>
              <a:ext uri="{FF2B5EF4-FFF2-40B4-BE49-F238E27FC236}">
                <a16:creationId xmlns:a16="http://schemas.microsoft.com/office/drawing/2014/main" id="{89C4AC71-1F56-B8E6-A5F3-BD93A732477C}"/>
              </a:ext>
            </a:extLst>
          </p:cNvPr>
          <p:cNvSpPr txBox="1"/>
          <p:nvPr>
            <p:custDataLst>
              <p:tags r:id="rId11"/>
            </p:custDataLst>
          </p:nvPr>
        </p:nvSpPr>
        <p:spPr>
          <a:xfrm>
            <a:off x="1343025" y="3767138"/>
            <a:ext cx="2014538" cy="646331"/>
          </a:xfrm>
          <a:prstGeom prst="rect">
            <a:avLst/>
          </a:prstGeom>
          <a:solidFill>
            <a:srgbClr val="FF0000">
              <a:alpha val="52157"/>
            </a:srgbClr>
          </a:solidFill>
        </p:spPr>
        <p:txBody>
          <a:bodyPr wrap="square" rtlCol="0">
            <a:spAutoFit/>
          </a:bodyPr>
          <a:lstStyle/>
          <a:p>
            <a:r>
              <a:rPr lang="fr-CA" b="1" dirty="0"/>
              <a:t>Qu’est-ce qu’on consomme ?</a:t>
            </a:r>
          </a:p>
        </p:txBody>
      </p:sp>
      <p:sp>
        <p:nvSpPr>
          <p:cNvPr id="22" name="ZoneTexte 21">
            <a:extLst>
              <a:ext uri="{FF2B5EF4-FFF2-40B4-BE49-F238E27FC236}">
                <a16:creationId xmlns:a16="http://schemas.microsoft.com/office/drawing/2014/main" id="{80F34AE8-F9D2-3332-1098-20A6AD626E60}"/>
              </a:ext>
            </a:extLst>
          </p:cNvPr>
          <p:cNvSpPr txBox="1"/>
          <p:nvPr>
            <p:custDataLst>
              <p:tags r:id="rId12"/>
            </p:custDataLst>
          </p:nvPr>
        </p:nvSpPr>
        <p:spPr>
          <a:xfrm>
            <a:off x="1343025" y="5846981"/>
            <a:ext cx="2014538" cy="646331"/>
          </a:xfrm>
          <a:prstGeom prst="rect">
            <a:avLst/>
          </a:prstGeom>
          <a:solidFill>
            <a:srgbClr val="FF0000">
              <a:alpha val="52157"/>
            </a:srgbClr>
          </a:solidFill>
        </p:spPr>
        <p:txBody>
          <a:bodyPr wrap="square" rtlCol="0">
            <a:spAutoFit/>
          </a:bodyPr>
          <a:lstStyle/>
          <a:p>
            <a:r>
              <a:rPr lang="fr-CA" b="1" dirty="0"/>
              <a:t>Qu’est-ce qu’on porte ?</a:t>
            </a:r>
          </a:p>
        </p:txBody>
      </p:sp>
      <p:sp>
        <p:nvSpPr>
          <p:cNvPr id="23" name="ZoneTexte 22">
            <a:extLst>
              <a:ext uri="{FF2B5EF4-FFF2-40B4-BE49-F238E27FC236}">
                <a16:creationId xmlns:a16="http://schemas.microsoft.com/office/drawing/2014/main" id="{526AF160-355F-0CAE-754B-91F58EDF5050}"/>
              </a:ext>
            </a:extLst>
          </p:cNvPr>
          <p:cNvSpPr txBox="1"/>
          <p:nvPr>
            <p:custDataLst>
              <p:tags r:id="rId13"/>
            </p:custDataLst>
          </p:nvPr>
        </p:nvSpPr>
        <p:spPr>
          <a:xfrm>
            <a:off x="3509963" y="4963209"/>
            <a:ext cx="2014538" cy="646331"/>
          </a:xfrm>
          <a:prstGeom prst="rect">
            <a:avLst/>
          </a:prstGeom>
          <a:solidFill>
            <a:srgbClr val="FF0000">
              <a:alpha val="52157"/>
            </a:srgbClr>
          </a:solidFill>
        </p:spPr>
        <p:txBody>
          <a:bodyPr wrap="square" rtlCol="0">
            <a:spAutoFit/>
          </a:bodyPr>
          <a:lstStyle/>
          <a:p>
            <a:r>
              <a:rPr lang="fr-CA" b="1" dirty="0"/>
              <a:t>Comment se déplace-t-on ?</a:t>
            </a:r>
          </a:p>
        </p:txBody>
      </p:sp>
      <p:sp>
        <p:nvSpPr>
          <p:cNvPr id="24" name="ZoneTexte 23">
            <a:extLst>
              <a:ext uri="{FF2B5EF4-FFF2-40B4-BE49-F238E27FC236}">
                <a16:creationId xmlns:a16="http://schemas.microsoft.com/office/drawing/2014/main" id="{CBA3E3BC-B929-9042-BDD6-D054FE130C5F}"/>
              </a:ext>
            </a:extLst>
          </p:cNvPr>
          <p:cNvSpPr txBox="1"/>
          <p:nvPr>
            <p:custDataLst>
              <p:tags r:id="rId14"/>
            </p:custDataLst>
          </p:nvPr>
        </p:nvSpPr>
        <p:spPr>
          <a:xfrm>
            <a:off x="5538787" y="1373606"/>
            <a:ext cx="2014538" cy="646331"/>
          </a:xfrm>
          <a:prstGeom prst="rect">
            <a:avLst/>
          </a:prstGeom>
          <a:solidFill>
            <a:srgbClr val="FF0000">
              <a:alpha val="52157"/>
            </a:srgbClr>
          </a:solidFill>
        </p:spPr>
        <p:txBody>
          <a:bodyPr wrap="square" rtlCol="0">
            <a:spAutoFit/>
          </a:bodyPr>
          <a:lstStyle/>
          <a:p>
            <a:r>
              <a:rPr lang="fr-CA" b="1" dirty="0"/>
              <a:t>Architecture ? </a:t>
            </a:r>
          </a:p>
          <a:p>
            <a:r>
              <a:rPr lang="fr-CA" b="1" dirty="0"/>
              <a:t>Infrastructure ? </a:t>
            </a:r>
          </a:p>
        </p:txBody>
      </p:sp>
      <p:sp>
        <p:nvSpPr>
          <p:cNvPr id="26" name="ZoneTexte 25">
            <a:extLst>
              <a:ext uri="{FF2B5EF4-FFF2-40B4-BE49-F238E27FC236}">
                <a16:creationId xmlns:a16="http://schemas.microsoft.com/office/drawing/2014/main" id="{1EC28747-CFAA-6203-5793-6DFDBC9C3089}"/>
              </a:ext>
            </a:extLst>
          </p:cNvPr>
          <p:cNvSpPr txBox="1"/>
          <p:nvPr>
            <p:custDataLst>
              <p:tags r:id="rId15"/>
            </p:custDataLst>
          </p:nvPr>
        </p:nvSpPr>
        <p:spPr>
          <a:xfrm>
            <a:off x="6381749" y="4355662"/>
            <a:ext cx="1905000" cy="646331"/>
          </a:xfrm>
          <a:prstGeom prst="rect">
            <a:avLst/>
          </a:prstGeom>
          <a:solidFill>
            <a:srgbClr val="FF0000">
              <a:alpha val="52157"/>
            </a:srgbClr>
          </a:solidFill>
        </p:spPr>
        <p:txBody>
          <a:bodyPr wrap="square" rtlCol="0">
            <a:spAutoFit/>
          </a:bodyPr>
          <a:lstStyle/>
          <a:p>
            <a:r>
              <a:rPr lang="fr-CA" b="1" dirty="0"/>
              <a:t>Qui sont les non-humains ?</a:t>
            </a:r>
          </a:p>
        </p:txBody>
      </p:sp>
      <p:pic>
        <p:nvPicPr>
          <p:cNvPr id="28" name="Graphique 27" descr="Vivats contour">
            <a:extLst>
              <a:ext uri="{FF2B5EF4-FFF2-40B4-BE49-F238E27FC236}">
                <a16:creationId xmlns:a16="http://schemas.microsoft.com/office/drawing/2014/main" id="{954CC664-B5F0-FB62-E517-AE3E7B81C941}"/>
              </a:ext>
            </a:extLst>
          </p:cNvPr>
          <p:cNvPicPr>
            <a:picLocks noChangeAspect="1"/>
          </p:cNvPicPr>
          <p:nvPr>
            <p:custDataLst>
              <p:tags r:id="rId16"/>
            </p:custDataLst>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088856" y="5934076"/>
            <a:ext cx="914400" cy="914400"/>
          </a:xfrm>
          <a:prstGeom prst="rect">
            <a:avLst/>
          </a:prstGeom>
        </p:spPr>
      </p:pic>
      <p:sp>
        <p:nvSpPr>
          <p:cNvPr id="29" name="ZoneTexte 28">
            <a:extLst>
              <a:ext uri="{FF2B5EF4-FFF2-40B4-BE49-F238E27FC236}">
                <a16:creationId xmlns:a16="http://schemas.microsoft.com/office/drawing/2014/main" id="{965E1A95-CE83-7467-9C50-5F5E5ECC4E3B}"/>
              </a:ext>
            </a:extLst>
          </p:cNvPr>
          <p:cNvSpPr txBox="1"/>
          <p:nvPr>
            <p:custDataLst>
              <p:tags r:id="rId17"/>
            </p:custDataLst>
          </p:nvPr>
        </p:nvSpPr>
        <p:spPr>
          <a:xfrm>
            <a:off x="7067550" y="6152921"/>
            <a:ext cx="1905000" cy="369332"/>
          </a:xfrm>
          <a:prstGeom prst="rect">
            <a:avLst/>
          </a:prstGeom>
          <a:solidFill>
            <a:srgbClr val="FF0000">
              <a:alpha val="52157"/>
            </a:srgbClr>
          </a:solidFill>
        </p:spPr>
        <p:txBody>
          <a:bodyPr wrap="square" rtlCol="0">
            <a:spAutoFit/>
          </a:bodyPr>
          <a:lstStyle/>
          <a:p>
            <a:r>
              <a:rPr lang="fr-CA" b="1" dirty="0"/>
              <a:t>Socialisation ?</a:t>
            </a:r>
          </a:p>
        </p:txBody>
      </p:sp>
      <p:pic>
        <p:nvPicPr>
          <p:cNvPr id="31" name="Graphique 30" descr="Vibration du téléphone avec un remplissage uni">
            <a:extLst>
              <a:ext uri="{FF2B5EF4-FFF2-40B4-BE49-F238E27FC236}">
                <a16:creationId xmlns:a16="http://schemas.microsoft.com/office/drawing/2014/main" id="{A0A852F7-3AD1-A526-52ED-3BCD9A5C3B36}"/>
              </a:ext>
            </a:extLst>
          </p:cNvPr>
          <p:cNvPicPr>
            <a:picLocks noChangeAspect="1"/>
          </p:cNvPicPr>
          <p:nvPr>
            <p:custDataLst>
              <p:tags r:id="rId18"/>
            </p:custDataLst>
          </p:nvPr>
        </p:nvPicPr>
        <p:blipFill>
          <a:blip r:embed="rId40" cstate="email">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95910" y="2358075"/>
            <a:ext cx="588871" cy="588871"/>
          </a:xfrm>
          <a:prstGeom prst="rect">
            <a:avLst/>
          </a:prstGeom>
        </p:spPr>
      </p:pic>
      <p:pic>
        <p:nvPicPr>
          <p:cNvPr id="33" name="Graphique 32" descr="Programmeur avec un remplissage uni">
            <a:extLst>
              <a:ext uri="{FF2B5EF4-FFF2-40B4-BE49-F238E27FC236}">
                <a16:creationId xmlns:a16="http://schemas.microsoft.com/office/drawing/2014/main" id="{70BF1287-BA0A-BB2E-5B26-D61010EA3A4D}"/>
              </a:ext>
            </a:extLst>
          </p:cNvPr>
          <p:cNvPicPr>
            <a:picLocks noChangeAspect="1"/>
          </p:cNvPicPr>
          <p:nvPr>
            <p:custDataLst>
              <p:tags r:id="rId19"/>
            </p:custDataLst>
          </p:nvPr>
        </p:nvPicPr>
        <p:blipFill>
          <a:blip r:embed="rId42" cstate="email">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949043" y="2643506"/>
            <a:ext cx="500062" cy="500062"/>
          </a:xfrm>
          <a:prstGeom prst="rect">
            <a:avLst/>
          </a:prstGeom>
        </p:spPr>
      </p:pic>
      <p:pic>
        <p:nvPicPr>
          <p:cNvPr id="35" name="Graphique 34" descr="Écouteurs avec un remplissage uni">
            <a:extLst>
              <a:ext uri="{FF2B5EF4-FFF2-40B4-BE49-F238E27FC236}">
                <a16:creationId xmlns:a16="http://schemas.microsoft.com/office/drawing/2014/main" id="{B588FB20-2DAC-5A71-1D68-D6893D2D2287}"/>
              </a:ext>
            </a:extLst>
          </p:cNvPr>
          <p:cNvPicPr>
            <a:picLocks noChangeAspect="1"/>
          </p:cNvPicPr>
          <p:nvPr>
            <p:custDataLst>
              <p:tags r:id="rId20"/>
            </p:custDataLst>
          </p:nvPr>
        </p:nvPicPr>
        <p:blipFill>
          <a:blip r:embed="rId44" cstate="email">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420443" y="3023755"/>
            <a:ext cx="564338" cy="564338"/>
          </a:xfrm>
          <a:prstGeom prst="rect">
            <a:avLst/>
          </a:prstGeom>
        </p:spPr>
      </p:pic>
      <p:sp>
        <p:nvSpPr>
          <p:cNvPr id="36" name="ZoneTexte 35">
            <a:extLst>
              <a:ext uri="{FF2B5EF4-FFF2-40B4-BE49-F238E27FC236}">
                <a16:creationId xmlns:a16="http://schemas.microsoft.com/office/drawing/2014/main" id="{84D3A3C5-306D-D6C3-7523-1D08E28DC95F}"/>
              </a:ext>
            </a:extLst>
          </p:cNvPr>
          <p:cNvSpPr txBox="1"/>
          <p:nvPr>
            <p:custDataLst>
              <p:tags r:id="rId21"/>
            </p:custDataLst>
          </p:nvPr>
        </p:nvSpPr>
        <p:spPr>
          <a:xfrm>
            <a:off x="6698456" y="2700589"/>
            <a:ext cx="2274094" cy="369332"/>
          </a:xfrm>
          <a:prstGeom prst="rect">
            <a:avLst/>
          </a:prstGeom>
          <a:solidFill>
            <a:srgbClr val="FF0000">
              <a:alpha val="52157"/>
            </a:srgbClr>
          </a:solidFill>
        </p:spPr>
        <p:txBody>
          <a:bodyPr wrap="square" rtlCol="0">
            <a:spAutoFit/>
          </a:bodyPr>
          <a:lstStyle/>
          <a:p>
            <a:r>
              <a:rPr lang="fr-CA" b="1" dirty="0"/>
              <a:t>Quelles technologies? </a:t>
            </a:r>
          </a:p>
        </p:txBody>
      </p:sp>
    </p:spTree>
    <p:extLst>
      <p:ext uri="{BB962C8B-B14F-4D97-AF65-F5344CB8AC3E}">
        <p14:creationId xmlns:p14="http://schemas.microsoft.com/office/powerpoint/2010/main" val="18533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6" grpId="0" animBg="1"/>
      <p:bldP spid="29"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719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9F9B18-8929-0CCD-F9B2-BC31194EC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14" y="519473"/>
            <a:ext cx="7772400" cy="5819054"/>
          </a:xfrm>
          <a:prstGeom prst="rect">
            <a:avLst/>
          </a:prstGeom>
        </p:spPr>
      </p:pic>
    </p:spTree>
    <p:extLst>
      <p:ext uri="{BB962C8B-B14F-4D97-AF65-F5344CB8AC3E}">
        <p14:creationId xmlns:p14="http://schemas.microsoft.com/office/powerpoint/2010/main" val="5437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5D54BDA-3BD2-7F6B-9F46-682B8F235928}"/>
              </a:ext>
            </a:extLst>
          </p:cNvPr>
          <p:cNvSpPr txBox="1"/>
          <p:nvPr/>
        </p:nvSpPr>
        <p:spPr>
          <a:xfrm>
            <a:off x="282387" y="643622"/>
            <a:ext cx="8579225" cy="6124754"/>
          </a:xfrm>
          <a:prstGeom prst="rect">
            <a:avLst/>
          </a:prstGeom>
          <a:noFill/>
        </p:spPr>
        <p:txBody>
          <a:bodyPr wrap="square">
            <a:spAutoFit/>
          </a:bodyPr>
          <a:lstStyle/>
          <a:p>
            <a:r>
              <a:rPr lang="fr-CA" dirty="0" err="1">
                <a:latin typeface="Bernard MT Condensed" panose="02050806060905020404" pitchFamily="18" charset="77"/>
              </a:rPr>
              <a:t>Whenever</a:t>
            </a:r>
            <a:r>
              <a:rPr lang="fr-CA" dirty="0">
                <a:latin typeface="Bernard MT Condensed" panose="02050806060905020404" pitchFamily="18" charset="77"/>
              </a:rPr>
              <a:t> I </a:t>
            </a:r>
            <a:r>
              <a:rPr lang="fr-CA" dirty="0" err="1">
                <a:latin typeface="Bernard MT Condensed" panose="02050806060905020404" pitchFamily="18" charset="77"/>
              </a:rPr>
              <a:t>browse</a:t>
            </a:r>
            <a:r>
              <a:rPr lang="fr-CA" dirty="0">
                <a:latin typeface="Bernard MT Condensed" panose="02050806060905020404" pitchFamily="18" charset="77"/>
              </a:rPr>
              <a:t> </a:t>
            </a:r>
            <a:r>
              <a:rPr lang="fr-CA" dirty="0">
                <a:solidFill>
                  <a:srgbClr val="FF6600"/>
                </a:solidFill>
                <a:latin typeface="Bernard MT Condensed" panose="02050806060905020404" pitchFamily="18" charset="77"/>
              </a:rPr>
              <a:t>social media</a:t>
            </a:r>
            <a:r>
              <a:rPr lang="fr-CA" dirty="0">
                <a:latin typeface="Bernard MT Condensed" panose="02050806060905020404" pitchFamily="18" charset="77"/>
              </a:rPr>
              <a:t>, I </a:t>
            </a:r>
            <a:r>
              <a:rPr lang="fr-CA" dirty="0" err="1">
                <a:latin typeface="Bernard MT Condensed" panose="02050806060905020404" pitchFamily="18" charset="77"/>
              </a:rPr>
              <a:t>see</a:t>
            </a:r>
            <a:r>
              <a:rPr lang="fr-CA" dirty="0">
                <a:latin typeface="Bernard MT Condensed" panose="02050806060905020404" pitchFamily="18" charset="77"/>
              </a:rPr>
              <a:t> </a:t>
            </a:r>
            <a:r>
              <a:rPr lang="fr-CA" dirty="0" err="1">
                <a:latin typeface="Bernard MT Condensed" panose="02050806060905020404" pitchFamily="18" charset="77"/>
              </a:rPr>
              <a:t>advice</a:t>
            </a:r>
            <a:r>
              <a:rPr lang="fr-CA" dirty="0">
                <a:latin typeface="Bernard MT Condensed" panose="02050806060905020404" pitchFamily="18" charset="77"/>
              </a:rPr>
              <a:t> and </a:t>
            </a:r>
            <a:r>
              <a:rPr lang="fr-CA" dirty="0" err="1">
                <a:latin typeface="Bernard MT Condensed" panose="02050806060905020404" pitchFamily="18" charset="77"/>
              </a:rPr>
              <a:t>products</a:t>
            </a:r>
            <a:r>
              <a:rPr lang="fr-CA" dirty="0">
                <a:latin typeface="Bernard MT Condensed" panose="02050806060905020404" pitchFamily="18" charset="77"/>
              </a:rPr>
              <a:t> for self-</a:t>
            </a:r>
            <a:r>
              <a:rPr lang="fr-CA" dirty="0" err="1">
                <a:latin typeface="Bernard MT Condensed" panose="02050806060905020404" pitchFamily="18" charset="77"/>
              </a:rPr>
              <a:t>improvement</a:t>
            </a:r>
            <a:r>
              <a:rPr lang="fr-CA" dirty="0">
                <a:latin typeface="Bernard MT Condensed" panose="02050806060905020404" pitchFamily="18" charset="77"/>
              </a:rPr>
              <a:t> — a </a:t>
            </a:r>
            <a:r>
              <a:rPr lang="fr-CA" dirty="0" err="1">
                <a:latin typeface="Bernard MT Condensed" panose="02050806060905020404" pitchFamily="18" charset="77"/>
              </a:rPr>
              <a:t>deluge</a:t>
            </a:r>
            <a:r>
              <a:rPr lang="fr-CA" dirty="0">
                <a:latin typeface="Bernard MT Condensed" panose="02050806060905020404" pitchFamily="18" charset="77"/>
              </a:rPr>
              <a:t> of </a:t>
            </a:r>
            <a:r>
              <a:rPr lang="fr-CA" dirty="0" err="1">
                <a:latin typeface="Bernard MT Condensed" panose="02050806060905020404" pitchFamily="18" charset="77"/>
              </a:rPr>
              <a:t>elusive</a:t>
            </a:r>
            <a:r>
              <a:rPr lang="fr-CA" dirty="0">
                <a:latin typeface="Bernard MT Condensed" panose="02050806060905020404" pitchFamily="18" charset="77"/>
              </a:rPr>
              <a:t> promises </a:t>
            </a:r>
            <a:r>
              <a:rPr lang="fr-CA" dirty="0" err="1">
                <a:latin typeface="Bernard MT Condensed" panose="02050806060905020404" pitchFamily="18" charset="77"/>
              </a:rPr>
              <a:t>tethered</a:t>
            </a:r>
            <a:r>
              <a:rPr lang="fr-CA" dirty="0">
                <a:latin typeface="Bernard MT Condensed" panose="02050806060905020404" pitchFamily="18" charset="77"/>
              </a:rPr>
              <a:t> to consumer </a:t>
            </a:r>
            <a:r>
              <a:rPr lang="fr-CA" dirty="0" err="1">
                <a:latin typeface="Bernard MT Condensed" panose="02050806060905020404" pitchFamily="18" charset="77"/>
              </a:rPr>
              <a:t>goods</a:t>
            </a:r>
            <a:r>
              <a:rPr lang="fr-CA" dirty="0">
                <a:latin typeface="Bernard MT Condensed" panose="02050806060905020404" pitchFamily="18" charset="77"/>
              </a:rPr>
              <a:t>. How to look more </a:t>
            </a:r>
            <a:r>
              <a:rPr lang="fr-CA" dirty="0" err="1">
                <a:latin typeface="Bernard MT Condensed" panose="02050806060905020404" pitchFamily="18" charset="77"/>
              </a:rPr>
              <a:t>angular</a:t>
            </a:r>
            <a:r>
              <a:rPr lang="fr-CA" dirty="0">
                <a:latin typeface="Bernard MT Condensed" panose="02050806060905020404" pitchFamily="18" charset="77"/>
              </a:rPr>
              <a:t> or more </a:t>
            </a:r>
            <a:r>
              <a:rPr lang="fr-CA" dirty="0" err="1">
                <a:latin typeface="Bernard MT Condensed" panose="02050806060905020404" pitchFamily="18" charset="77"/>
              </a:rPr>
              <a:t>toned</a:t>
            </a:r>
            <a:r>
              <a:rPr lang="fr-CA" dirty="0">
                <a:latin typeface="Bernard MT Condensed" panose="02050806060905020404" pitchFamily="18" charset="77"/>
              </a:rPr>
              <a:t>, </a:t>
            </a:r>
            <a:r>
              <a:rPr lang="fr-CA" dirty="0" err="1">
                <a:latin typeface="Bernard MT Condensed" panose="02050806060905020404" pitchFamily="18" charset="77"/>
              </a:rPr>
              <a:t>feel</a:t>
            </a:r>
            <a:r>
              <a:rPr lang="fr-CA" dirty="0">
                <a:latin typeface="Bernard MT Condensed" panose="02050806060905020404" pitchFamily="18" charset="77"/>
              </a:rPr>
              <a:t> more </a:t>
            </a:r>
            <a:r>
              <a:rPr lang="fr-CA" dirty="0" err="1">
                <a:latin typeface="Bernard MT Condensed" panose="02050806060905020404" pitchFamily="18" charset="77"/>
              </a:rPr>
              <a:t>energized</a:t>
            </a:r>
            <a:r>
              <a:rPr lang="fr-CA" dirty="0">
                <a:latin typeface="Bernard MT Condensed" panose="02050806060905020404" pitchFamily="18" charset="77"/>
              </a:rPr>
              <a:t>, </a:t>
            </a:r>
            <a:r>
              <a:rPr lang="fr-CA" dirty="0" err="1">
                <a:latin typeface="Bernard MT Condensed" panose="02050806060905020404" pitchFamily="18" charset="77"/>
              </a:rPr>
              <a:t>age</a:t>
            </a:r>
            <a:r>
              <a:rPr lang="fr-CA" dirty="0">
                <a:latin typeface="Bernard MT Condensed" panose="02050806060905020404" pitchFamily="18" charset="77"/>
              </a:rPr>
              <a:t> </a:t>
            </a:r>
            <a:r>
              <a:rPr lang="fr-CA" dirty="0" err="1">
                <a:latin typeface="Bernard MT Condensed" panose="02050806060905020404" pitchFamily="18" charset="77"/>
              </a:rPr>
              <a:t>backward</a:t>
            </a:r>
            <a:r>
              <a:rPr lang="fr-CA" dirty="0">
                <a:latin typeface="Bernard MT Condensed" panose="02050806060905020404" pitchFamily="18" charset="77"/>
              </a:rPr>
              <a:t>. </a:t>
            </a:r>
            <a:r>
              <a:rPr lang="fr-CA" dirty="0" err="1">
                <a:latin typeface="Bernard MT Condensed" panose="02050806060905020404" pitchFamily="18" charset="77"/>
              </a:rPr>
              <a:t>Capitalism</a:t>
            </a:r>
            <a:r>
              <a:rPr lang="fr-CA" dirty="0">
                <a:latin typeface="Bernard MT Condensed" panose="02050806060905020404" pitchFamily="18" charset="77"/>
              </a:rPr>
              <a:t> and modern </a:t>
            </a:r>
            <a:r>
              <a:rPr lang="fr-CA" dirty="0" err="1">
                <a:latin typeface="Bernard MT Condensed" panose="02050806060905020404" pitchFamily="18" charset="77"/>
              </a:rPr>
              <a:t>technology</a:t>
            </a:r>
            <a:r>
              <a:rPr lang="fr-CA" dirty="0">
                <a:latin typeface="Bernard MT Condensed" panose="02050806060905020404" pitchFamily="18" charset="77"/>
              </a:rPr>
              <a:t> have mixed to </a:t>
            </a:r>
            <a:r>
              <a:rPr lang="fr-CA" dirty="0" err="1">
                <a:latin typeface="Bernard MT Condensed" panose="02050806060905020404" pitchFamily="18" charset="77"/>
              </a:rPr>
              <a:t>create</a:t>
            </a:r>
            <a:r>
              <a:rPr lang="fr-CA" dirty="0">
                <a:latin typeface="Bernard MT Condensed" panose="02050806060905020404" pitchFamily="18" charset="77"/>
              </a:rPr>
              <a:t> an internet world </a:t>
            </a:r>
            <a:r>
              <a:rPr lang="fr-CA" dirty="0" err="1">
                <a:latin typeface="Bernard MT Condensed" panose="02050806060905020404" pitchFamily="18" charset="77"/>
              </a:rPr>
              <a:t>where</a:t>
            </a:r>
            <a:r>
              <a:rPr lang="fr-CA" dirty="0">
                <a:latin typeface="Bernard MT Condensed" panose="02050806060905020404" pitchFamily="18" charset="77"/>
              </a:rPr>
              <a:t> </a:t>
            </a:r>
            <a:r>
              <a:rPr lang="fr-CA" dirty="0" err="1">
                <a:latin typeface="Bernard MT Condensed" panose="02050806060905020404" pitchFamily="18" charset="77"/>
              </a:rPr>
              <a:t>users</a:t>
            </a:r>
            <a:r>
              <a:rPr lang="fr-CA" dirty="0">
                <a:latin typeface="Bernard MT Condensed" panose="02050806060905020404" pitchFamily="18" charset="77"/>
              </a:rPr>
              <a:t> are </a:t>
            </a:r>
            <a:r>
              <a:rPr lang="fr-CA" dirty="0" err="1">
                <a:latin typeface="Bernard MT Condensed" panose="02050806060905020404" pitchFamily="18" charset="77"/>
              </a:rPr>
              <a:t>transformed</a:t>
            </a:r>
            <a:r>
              <a:rPr lang="fr-CA" dirty="0">
                <a:latin typeface="Bernard MT Condensed" panose="02050806060905020404" pitchFamily="18" charset="77"/>
              </a:rPr>
              <a:t> </a:t>
            </a:r>
            <a:r>
              <a:rPr lang="fr-CA" dirty="0" err="1">
                <a:latin typeface="Bernard MT Condensed" panose="02050806060905020404" pitchFamily="18" charset="77"/>
              </a:rPr>
              <a:t>into</a:t>
            </a:r>
            <a:r>
              <a:rPr lang="fr-CA" dirty="0">
                <a:latin typeface="Bernard MT Condensed" panose="02050806060905020404" pitchFamily="18" charset="77"/>
              </a:rPr>
              <a:t> brands. As a </a:t>
            </a:r>
            <a:r>
              <a:rPr lang="fr-CA" dirty="0" err="1">
                <a:latin typeface="Bernard MT Condensed" panose="02050806060905020404" pitchFamily="18" charset="77"/>
              </a:rPr>
              <a:t>filmmaker</a:t>
            </a:r>
            <a:r>
              <a:rPr lang="fr-CA" dirty="0">
                <a:latin typeface="Bernard MT Condensed" panose="02050806060905020404" pitchFamily="18" charset="77"/>
              </a:rPr>
              <a:t>, </a:t>
            </a:r>
            <a:r>
              <a:rPr lang="fr-CA" dirty="0" err="1">
                <a:latin typeface="Bernard MT Condensed" panose="02050806060905020404" pitchFamily="18" charset="77"/>
              </a:rPr>
              <a:t>I’m</a:t>
            </a:r>
            <a:r>
              <a:rPr lang="fr-CA" dirty="0">
                <a:latin typeface="Bernard MT Condensed" panose="02050806060905020404" pitchFamily="18" charset="77"/>
              </a:rPr>
              <a:t> </a:t>
            </a:r>
            <a:r>
              <a:rPr lang="fr-CA" dirty="0" err="1">
                <a:latin typeface="Bernard MT Condensed" panose="02050806060905020404" pitchFamily="18" charset="77"/>
              </a:rPr>
              <a:t>drawn</a:t>
            </a:r>
            <a:r>
              <a:rPr lang="fr-CA" dirty="0">
                <a:latin typeface="Bernard MT Condensed" panose="02050806060905020404" pitchFamily="18" charset="77"/>
              </a:rPr>
              <a:t> to document </a:t>
            </a:r>
            <a:r>
              <a:rPr lang="fr-CA" dirty="0" err="1">
                <a:latin typeface="Bernard MT Condensed" panose="02050806060905020404" pitchFamily="18" charset="77"/>
              </a:rPr>
              <a:t>this</a:t>
            </a:r>
            <a:r>
              <a:rPr lang="fr-CA" dirty="0">
                <a:latin typeface="Bernard MT Condensed" panose="02050806060905020404" pitchFamily="18" charset="77"/>
              </a:rPr>
              <a:t> culture.</a:t>
            </a:r>
          </a:p>
          <a:p>
            <a:endParaRPr lang="fr-CA" dirty="0">
              <a:latin typeface="Bernard MT Condensed" panose="02050806060905020404" pitchFamily="18" charset="77"/>
            </a:endParaRPr>
          </a:p>
          <a:p>
            <a:r>
              <a:rPr lang="fr-CA" dirty="0">
                <a:latin typeface="Bernard MT Condensed" panose="02050806060905020404" pitchFamily="18" charset="77"/>
              </a:rPr>
              <a:t>I first came </a:t>
            </a:r>
            <a:r>
              <a:rPr lang="fr-CA" dirty="0" err="1">
                <a:latin typeface="Bernard MT Condensed" panose="02050806060905020404" pitchFamily="18" charset="77"/>
              </a:rPr>
              <a:t>across</a:t>
            </a:r>
            <a:r>
              <a:rPr lang="fr-CA" dirty="0">
                <a:latin typeface="Bernard MT Condensed" panose="02050806060905020404" pitchFamily="18" charset="77"/>
              </a:rPr>
              <a:t> </a:t>
            </a:r>
            <a:r>
              <a:rPr lang="fr-CA" dirty="0" err="1">
                <a:solidFill>
                  <a:srgbClr val="FF6600"/>
                </a:solidFill>
                <a:latin typeface="Bernard MT Condensed" panose="02050806060905020404" pitchFamily="18" charset="77"/>
              </a:rPr>
              <a:t>Peyton</a:t>
            </a:r>
            <a:r>
              <a:rPr lang="fr-CA" dirty="0">
                <a:latin typeface="Bernard MT Condensed" panose="02050806060905020404" pitchFamily="18" charset="77"/>
              </a:rPr>
              <a:t> and </a:t>
            </a:r>
            <a:r>
              <a:rPr lang="fr-CA" dirty="0" err="1">
                <a:solidFill>
                  <a:srgbClr val="FF6600"/>
                </a:solidFill>
                <a:latin typeface="Bernard MT Condensed" panose="02050806060905020404" pitchFamily="18" charset="77"/>
              </a:rPr>
              <a:t>Lyla</a:t>
            </a:r>
            <a:r>
              <a:rPr lang="fr-CA" dirty="0">
                <a:latin typeface="Bernard MT Condensed" panose="02050806060905020404" pitchFamily="18" charset="77"/>
              </a:rPr>
              <a:t>, </a:t>
            </a:r>
            <a:r>
              <a:rPr lang="fr-CA" dirty="0" err="1">
                <a:latin typeface="Bernard MT Condensed" panose="02050806060905020404" pitchFamily="18" charset="77"/>
              </a:rPr>
              <a:t>two</a:t>
            </a:r>
            <a:r>
              <a:rPr lang="fr-CA" dirty="0">
                <a:latin typeface="Bernard MT Condensed" panose="02050806060905020404" pitchFamily="18" charset="77"/>
              </a:rPr>
              <a:t> </a:t>
            </a:r>
            <a:r>
              <a:rPr lang="fr-CA" dirty="0" err="1">
                <a:latin typeface="Bernard MT Condensed" panose="02050806060905020404" pitchFamily="18" charset="77"/>
              </a:rPr>
              <a:t>preteen</a:t>
            </a:r>
            <a:r>
              <a:rPr lang="fr-CA" dirty="0">
                <a:latin typeface="Bernard MT Condensed" panose="02050806060905020404" pitchFamily="18" charset="77"/>
              </a:rPr>
              <a:t> </a:t>
            </a:r>
            <a:r>
              <a:rPr lang="fr-CA" dirty="0" err="1">
                <a:latin typeface="Bernard MT Condensed" panose="02050806060905020404" pitchFamily="18" charset="77"/>
              </a:rPr>
              <a:t>sisters</a:t>
            </a:r>
            <a:r>
              <a:rPr lang="fr-CA" dirty="0">
                <a:latin typeface="Bernard MT Condensed" panose="02050806060905020404" pitchFamily="18" charset="77"/>
              </a:rPr>
              <a:t> and </a:t>
            </a:r>
            <a:r>
              <a:rPr lang="fr-CA" dirty="0" err="1">
                <a:latin typeface="Bernard MT Condensed" panose="02050806060905020404" pitchFamily="18" charset="77"/>
              </a:rPr>
              <a:t>influencers</a:t>
            </a:r>
            <a:r>
              <a:rPr lang="fr-CA" dirty="0">
                <a:latin typeface="Bernard MT Condensed" panose="02050806060905020404" pitchFamily="18" charset="77"/>
              </a:rPr>
              <a:t> on Instagram, </a:t>
            </a:r>
            <a:r>
              <a:rPr lang="fr-CA" dirty="0" err="1">
                <a:latin typeface="Bernard MT Condensed" panose="02050806060905020404" pitchFamily="18" charset="77"/>
              </a:rPr>
              <a:t>two</a:t>
            </a:r>
            <a:r>
              <a:rPr lang="fr-CA" dirty="0">
                <a:latin typeface="Bernard MT Condensed" panose="02050806060905020404" pitchFamily="18" charset="77"/>
              </a:rPr>
              <a:t> </a:t>
            </a:r>
            <a:r>
              <a:rPr lang="fr-CA" dirty="0" err="1">
                <a:latin typeface="Bernard MT Condensed" panose="02050806060905020404" pitchFamily="18" charset="77"/>
              </a:rPr>
              <a:t>years</a:t>
            </a:r>
            <a:r>
              <a:rPr lang="fr-CA" dirty="0">
                <a:latin typeface="Bernard MT Condensed" panose="02050806060905020404" pitchFamily="18" charset="77"/>
              </a:rPr>
              <a:t> </a:t>
            </a:r>
            <a:r>
              <a:rPr lang="fr-CA" dirty="0" err="1">
                <a:latin typeface="Bernard MT Condensed" panose="02050806060905020404" pitchFamily="18" charset="77"/>
              </a:rPr>
              <a:t>ago</a:t>
            </a:r>
            <a:r>
              <a:rPr lang="fr-CA" dirty="0">
                <a:latin typeface="Bernard MT Condensed" panose="02050806060905020404" pitchFamily="18" charset="77"/>
              </a:rPr>
              <a:t>. (</a:t>
            </a:r>
            <a:r>
              <a:rPr lang="fr-CA" dirty="0" err="1">
                <a:latin typeface="Bernard MT Condensed" panose="02050806060905020404" pitchFamily="18" charset="77"/>
              </a:rPr>
              <a:t>Since</a:t>
            </a:r>
            <a:r>
              <a:rPr lang="fr-CA" dirty="0">
                <a:latin typeface="Bernard MT Condensed" panose="02050806060905020404" pitchFamily="18" charset="77"/>
              </a:rPr>
              <a:t> </a:t>
            </a:r>
            <a:r>
              <a:rPr lang="fr-CA" dirty="0" err="1">
                <a:latin typeface="Bernard MT Condensed" panose="02050806060905020404" pitchFamily="18" charset="77"/>
              </a:rPr>
              <a:t>they</a:t>
            </a:r>
            <a:r>
              <a:rPr lang="fr-CA" dirty="0">
                <a:latin typeface="Bernard MT Condensed" panose="02050806060905020404" pitchFamily="18" charset="77"/>
              </a:rPr>
              <a:t> are minors, </a:t>
            </a:r>
            <a:r>
              <a:rPr lang="fr-CA" dirty="0" err="1">
                <a:latin typeface="Bernard MT Condensed" panose="02050806060905020404" pitchFamily="18" charset="77"/>
              </a:rPr>
              <a:t>their</a:t>
            </a:r>
            <a:r>
              <a:rPr lang="fr-CA" dirty="0">
                <a:latin typeface="Bernard MT Condensed" panose="02050806060905020404" pitchFamily="18" charset="77"/>
              </a:rPr>
              <a:t> last </a:t>
            </a:r>
            <a:r>
              <a:rPr lang="fr-CA" dirty="0" err="1">
                <a:latin typeface="Bernard MT Condensed" panose="02050806060905020404" pitchFamily="18" charset="77"/>
              </a:rPr>
              <a:t>names</a:t>
            </a:r>
            <a:r>
              <a:rPr lang="fr-CA" dirty="0">
                <a:latin typeface="Bernard MT Condensed" panose="02050806060905020404" pitchFamily="18" charset="77"/>
              </a:rPr>
              <a:t> are </a:t>
            </a:r>
            <a:r>
              <a:rPr lang="fr-CA" dirty="0" err="1">
                <a:latin typeface="Bernard MT Condensed" panose="02050806060905020404" pitchFamily="18" charset="77"/>
              </a:rPr>
              <a:t>withheld</a:t>
            </a:r>
            <a:r>
              <a:rPr lang="fr-CA" dirty="0">
                <a:latin typeface="Bernard MT Condensed" panose="02050806060905020404" pitchFamily="18" charset="77"/>
              </a:rPr>
              <a:t> to </a:t>
            </a:r>
            <a:r>
              <a:rPr lang="fr-CA" dirty="0" err="1">
                <a:latin typeface="Bernard MT Condensed" panose="02050806060905020404" pitchFamily="18" charset="77"/>
              </a:rPr>
              <a:t>protect</a:t>
            </a:r>
            <a:r>
              <a:rPr lang="fr-CA" dirty="0">
                <a:latin typeface="Bernard MT Condensed" panose="02050806060905020404" pitchFamily="18" charset="77"/>
              </a:rPr>
              <a:t> </a:t>
            </a:r>
            <a:r>
              <a:rPr lang="fr-CA" dirty="0" err="1">
                <a:latin typeface="Bernard MT Condensed" panose="02050806060905020404" pitchFamily="18" charset="77"/>
              </a:rPr>
              <a:t>their</a:t>
            </a:r>
            <a:r>
              <a:rPr lang="fr-CA" dirty="0">
                <a:latin typeface="Bernard MT Condensed" panose="02050806060905020404" pitchFamily="18" charset="77"/>
              </a:rPr>
              <a:t> </a:t>
            </a:r>
            <a:r>
              <a:rPr lang="fr-CA" dirty="0" err="1">
                <a:latin typeface="Bernard MT Condensed" panose="02050806060905020404" pitchFamily="18" charset="77"/>
              </a:rPr>
              <a:t>privacy</a:t>
            </a:r>
            <a:r>
              <a:rPr lang="fr-CA" dirty="0">
                <a:latin typeface="Bernard MT Condensed" panose="02050806060905020404" pitchFamily="18" charset="77"/>
              </a:rPr>
              <a:t>.) </a:t>
            </a:r>
            <a:r>
              <a:rPr lang="fr-CA" dirty="0" err="1">
                <a:latin typeface="Bernard MT Condensed" panose="02050806060905020404" pitchFamily="18" charset="77"/>
              </a:rPr>
              <a:t>From</a:t>
            </a:r>
            <a:r>
              <a:rPr lang="fr-CA" dirty="0">
                <a:latin typeface="Bernard MT Condensed" panose="02050806060905020404" pitchFamily="18" charset="77"/>
              </a:rPr>
              <a:t> </a:t>
            </a:r>
            <a:r>
              <a:rPr lang="fr-CA" dirty="0" err="1">
                <a:latin typeface="Bernard MT Condensed" panose="02050806060905020404" pitchFamily="18" charset="77"/>
              </a:rPr>
              <a:t>their</a:t>
            </a:r>
            <a:r>
              <a:rPr lang="fr-CA" dirty="0">
                <a:latin typeface="Bernard MT Condensed" panose="02050806060905020404" pitchFamily="18" charset="77"/>
              </a:rPr>
              <a:t> rural Alabama home </a:t>
            </a:r>
            <a:r>
              <a:rPr lang="fr-CA" dirty="0" err="1">
                <a:latin typeface="Bernard MT Condensed" panose="02050806060905020404" pitchFamily="18" charset="77"/>
              </a:rPr>
              <a:t>under</a:t>
            </a:r>
            <a:r>
              <a:rPr lang="fr-CA" dirty="0">
                <a:latin typeface="Bernard MT Condensed" panose="02050806060905020404" pitchFamily="18" charset="77"/>
              </a:rPr>
              <a:t> </a:t>
            </a:r>
            <a:r>
              <a:rPr lang="fr-CA" dirty="0" err="1">
                <a:latin typeface="Bernard MT Condensed" panose="02050806060905020404" pitchFamily="18" charset="77"/>
              </a:rPr>
              <a:t>their</a:t>
            </a:r>
            <a:r>
              <a:rPr lang="fr-CA" dirty="0">
                <a:latin typeface="Bernard MT Condensed" panose="02050806060905020404" pitchFamily="18" charset="77"/>
              </a:rPr>
              <a:t> </a:t>
            </a:r>
            <a:r>
              <a:rPr lang="fr-CA" dirty="0" err="1">
                <a:latin typeface="Bernard MT Condensed" panose="02050806060905020404" pitchFamily="18" charset="77"/>
              </a:rPr>
              <a:t>mother’s</a:t>
            </a:r>
            <a:r>
              <a:rPr lang="fr-CA" dirty="0">
                <a:latin typeface="Bernard MT Condensed" panose="02050806060905020404" pitchFamily="18" charset="77"/>
              </a:rPr>
              <a:t> </a:t>
            </a:r>
            <a:r>
              <a:rPr lang="fr-CA" dirty="0" err="1">
                <a:latin typeface="Bernard MT Condensed" panose="02050806060905020404" pitchFamily="18" charset="77"/>
              </a:rPr>
              <a:t>watchful</a:t>
            </a:r>
            <a:r>
              <a:rPr lang="fr-CA" dirty="0">
                <a:latin typeface="Bernard MT Condensed" panose="02050806060905020404" pitchFamily="18" charset="77"/>
              </a:rPr>
              <a:t> gaze, </a:t>
            </a:r>
            <a:r>
              <a:rPr lang="fr-CA" dirty="0" err="1">
                <a:latin typeface="Bernard MT Condensed" panose="02050806060905020404" pitchFamily="18" charset="77"/>
              </a:rPr>
              <a:t>they</a:t>
            </a:r>
            <a:r>
              <a:rPr lang="fr-CA" dirty="0">
                <a:latin typeface="Bernard MT Condensed" panose="02050806060905020404" pitchFamily="18" charset="77"/>
              </a:rPr>
              <a:t> </a:t>
            </a:r>
            <a:r>
              <a:rPr lang="fr-CA" dirty="0" err="1">
                <a:latin typeface="Bernard MT Condensed" panose="02050806060905020404" pitchFamily="18" charset="77"/>
              </a:rPr>
              <a:t>hawk</a:t>
            </a:r>
            <a:r>
              <a:rPr lang="fr-CA" dirty="0">
                <a:latin typeface="Bernard MT Condensed" panose="02050806060905020404" pitchFamily="18" charset="77"/>
              </a:rPr>
              <a:t> fashion and beauty </a:t>
            </a:r>
            <a:r>
              <a:rPr lang="fr-CA" dirty="0" err="1">
                <a:latin typeface="Bernard MT Condensed" panose="02050806060905020404" pitchFamily="18" charset="77"/>
              </a:rPr>
              <a:t>products</a:t>
            </a:r>
            <a:r>
              <a:rPr lang="fr-CA" dirty="0">
                <a:latin typeface="Bernard MT Condensed" panose="02050806060905020404" pitchFamily="18" charset="77"/>
              </a:rPr>
              <a:t> to </a:t>
            </a:r>
            <a:r>
              <a:rPr lang="fr-CA" dirty="0" err="1">
                <a:latin typeface="Bernard MT Condensed" panose="02050806060905020404" pitchFamily="18" charset="77"/>
              </a:rPr>
              <a:t>tens</a:t>
            </a:r>
            <a:r>
              <a:rPr lang="fr-CA" dirty="0">
                <a:latin typeface="Bernard MT Condensed" panose="02050806060905020404" pitchFamily="18" charset="77"/>
              </a:rPr>
              <a:t> of </a:t>
            </a:r>
            <a:r>
              <a:rPr lang="fr-CA" dirty="0" err="1">
                <a:latin typeface="Bernard MT Condensed" panose="02050806060905020404" pitchFamily="18" charset="77"/>
              </a:rPr>
              <a:t>thousands</a:t>
            </a:r>
            <a:r>
              <a:rPr lang="fr-CA" dirty="0">
                <a:latin typeface="Bernard MT Condensed" panose="02050806060905020404" pitchFamily="18" charset="77"/>
              </a:rPr>
              <a:t> of online fans </a:t>
            </a:r>
            <a:r>
              <a:rPr lang="fr-CA" dirty="0" err="1">
                <a:latin typeface="Bernard MT Condensed" panose="02050806060905020404" pitchFamily="18" charset="77"/>
              </a:rPr>
              <a:t>around</a:t>
            </a:r>
            <a:r>
              <a:rPr lang="fr-CA" dirty="0">
                <a:latin typeface="Bernard MT Condensed" panose="02050806060905020404" pitchFamily="18" charset="77"/>
              </a:rPr>
              <a:t> the world. </a:t>
            </a:r>
            <a:r>
              <a:rPr lang="fr-CA" dirty="0" err="1">
                <a:latin typeface="Bernard MT Condensed" panose="02050806060905020404" pitchFamily="18" charset="77"/>
              </a:rPr>
              <a:t>Every</a:t>
            </a:r>
            <a:r>
              <a:rPr lang="fr-CA" dirty="0">
                <a:latin typeface="Bernard MT Condensed" panose="02050806060905020404" pitchFamily="18" charset="77"/>
              </a:rPr>
              <a:t> </a:t>
            </a:r>
            <a:r>
              <a:rPr lang="fr-CA" dirty="0" err="1">
                <a:latin typeface="Bernard MT Condensed" panose="02050806060905020404" pitchFamily="18" charset="77"/>
              </a:rPr>
              <a:t>day</a:t>
            </a:r>
            <a:r>
              <a:rPr lang="fr-CA" dirty="0">
                <a:latin typeface="Bernard MT Condensed" panose="02050806060905020404" pitchFamily="18" charset="77"/>
              </a:rPr>
              <a:t>, packages arrive at </a:t>
            </a:r>
            <a:r>
              <a:rPr lang="fr-CA" dirty="0" err="1">
                <a:latin typeface="Bernard MT Condensed" panose="02050806060905020404" pitchFamily="18" charset="77"/>
              </a:rPr>
              <a:t>their</a:t>
            </a:r>
            <a:r>
              <a:rPr lang="fr-CA" dirty="0">
                <a:latin typeface="Bernard MT Condensed" panose="02050806060905020404" pitchFamily="18" charset="77"/>
              </a:rPr>
              <a:t> </a:t>
            </a:r>
            <a:r>
              <a:rPr lang="fr-CA" dirty="0" err="1">
                <a:latin typeface="Bernard MT Condensed" panose="02050806060905020404" pitchFamily="18" charset="77"/>
              </a:rPr>
              <a:t>doorstep</a:t>
            </a:r>
            <a:r>
              <a:rPr lang="fr-CA" dirty="0">
                <a:latin typeface="Bernard MT Condensed" panose="02050806060905020404" pitchFamily="18" charset="77"/>
              </a:rPr>
              <a:t> for </a:t>
            </a:r>
            <a:r>
              <a:rPr lang="fr-CA" dirty="0" err="1">
                <a:latin typeface="Bernard MT Condensed" panose="02050806060905020404" pitchFamily="18" charset="77"/>
              </a:rPr>
              <a:t>them</a:t>
            </a:r>
            <a:r>
              <a:rPr lang="fr-CA" dirty="0">
                <a:latin typeface="Bernard MT Condensed" panose="02050806060905020404" pitchFamily="18" charset="77"/>
              </a:rPr>
              <a:t> to </a:t>
            </a:r>
            <a:r>
              <a:rPr lang="fr-CA" dirty="0" err="1">
                <a:latin typeface="Bernard MT Condensed" panose="02050806060905020404" pitchFamily="18" charset="77"/>
              </a:rPr>
              <a:t>unbox</a:t>
            </a:r>
            <a:r>
              <a:rPr lang="fr-CA" dirty="0">
                <a:latin typeface="Bernard MT Condensed" panose="02050806060905020404" pitchFamily="18" charset="77"/>
              </a:rPr>
              <a:t> and </a:t>
            </a:r>
            <a:r>
              <a:rPr lang="fr-CA" dirty="0" err="1">
                <a:latin typeface="Bernard MT Condensed" panose="02050806060905020404" pitchFamily="18" charset="77"/>
              </a:rPr>
              <a:t>try</a:t>
            </a:r>
            <a:r>
              <a:rPr lang="fr-CA" dirty="0">
                <a:latin typeface="Bernard MT Condensed" panose="02050806060905020404" pitchFamily="18" charset="77"/>
              </a:rPr>
              <a:t> out — </a:t>
            </a:r>
            <a:r>
              <a:rPr lang="fr-CA" dirty="0" err="1">
                <a:latin typeface="Bernard MT Condensed" panose="02050806060905020404" pitchFamily="18" charset="77"/>
              </a:rPr>
              <a:t>deluxe</a:t>
            </a:r>
            <a:r>
              <a:rPr lang="fr-CA" dirty="0">
                <a:latin typeface="Bernard MT Condensed" panose="02050806060905020404" pitchFamily="18" charset="77"/>
              </a:rPr>
              <a:t> </a:t>
            </a:r>
            <a:r>
              <a:rPr lang="fr-CA" dirty="0" err="1">
                <a:latin typeface="Bernard MT Condensed" panose="02050806060905020404" pitchFamily="18" charset="77"/>
              </a:rPr>
              <a:t>makeup</a:t>
            </a:r>
            <a:r>
              <a:rPr lang="fr-CA" dirty="0">
                <a:latin typeface="Bernard MT Condensed" panose="02050806060905020404" pitchFamily="18" charset="77"/>
              </a:rPr>
              <a:t> sets, floral dresses, </a:t>
            </a:r>
            <a:r>
              <a:rPr lang="fr-CA" dirty="0" err="1">
                <a:latin typeface="Bernard MT Condensed" panose="02050806060905020404" pitchFamily="18" charset="77"/>
              </a:rPr>
              <a:t>exercise</a:t>
            </a:r>
            <a:r>
              <a:rPr lang="fr-CA" dirty="0">
                <a:latin typeface="Bernard MT Condensed" panose="02050806060905020404" pitchFamily="18" charset="77"/>
              </a:rPr>
              <a:t> bikes — all free, </a:t>
            </a:r>
            <a:r>
              <a:rPr lang="fr-CA" sz="3200" dirty="0">
                <a:solidFill>
                  <a:srgbClr val="FF6600"/>
                </a:solidFill>
                <a:latin typeface="Bernard MT Condensed" panose="02050806060905020404" pitchFamily="18" charset="77"/>
              </a:rPr>
              <a:t>as if </a:t>
            </a:r>
            <a:r>
              <a:rPr lang="fr-CA" sz="3200" dirty="0" err="1">
                <a:solidFill>
                  <a:srgbClr val="FF6600"/>
                </a:solidFill>
                <a:latin typeface="Bernard MT Condensed" panose="02050806060905020404" pitchFamily="18" charset="77"/>
              </a:rPr>
              <a:t>delivered</a:t>
            </a:r>
            <a:r>
              <a:rPr lang="fr-CA" sz="3200" dirty="0">
                <a:solidFill>
                  <a:srgbClr val="FF6600"/>
                </a:solidFill>
                <a:latin typeface="Bernard MT Condensed" panose="02050806060905020404" pitchFamily="18" charset="77"/>
              </a:rPr>
              <a:t> by a shopping </a:t>
            </a:r>
            <a:r>
              <a:rPr lang="fr-CA" sz="3200" dirty="0" err="1">
                <a:solidFill>
                  <a:srgbClr val="FF6600"/>
                </a:solidFill>
                <a:latin typeface="Bernard MT Condensed" panose="02050806060905020404" pitchFamily="18" charset="77"/>
              </a:rPr>
              <a:t>mall</a:t>
            </a:r>
            <a:r>
              <a:rPr lang="fr-CA" sz="3200" dirty="0">
                <a:solidFill>
                  <a:srgbClr val="FF6600"/>
                </a:solidFill>
                <a:latin typeface="Bernard MT Condensed" panose="02050806060905020404" pitchFamily="18" charset="77"/>
              </a:rPr>
              <a:t> Santa</a:t>
            </a:r>
            <a:r>
              <a:rPr lang="fr-CA" dirty="0">
                <a:latin typeface="Bernard MT Condensed" panose="02050806060905020404" pitchFamily="18" charset="77"/>
              </a:rPr>
              <a:t>.</a:t>
            </a:r>
          </a:p>
          <a:p>
            <a:endParaRPr lang="fr-CA" dirty="0">
              <a:latin typeface="Bernard MT Condensed" panose="02050806060905020404" pitchFamily="18" charset="77"/>
            </a:endParaRPr>
          </a:p>
          <a:p>
            <a:r>
              <a:rPr lang="fr-CA" dirty="0" err="1">
                <a:solidFill>
                  <a:srgbClr val="FF6600"/>
                </a:solidFill>
                <a:latin typeface="Bernard MT Condensed" panose="02050806060905020404" pitchFamily="18" charset="77"/>
              </a:rPr>
              <a:t>With</a:t>
            </a:r>
            <a:r>
              <a:rPr lang="fr-CA" dirty="0">
                <a:solidFill>
                  <a:srgbClr val="FF6600"/>
                </a:solidFill>
                <a:latin typeface="Bernard MT Condensed" panose="02050806060905020404" pitchFamily="18" charset="77"/>
              </a:rPr>
              <a:t> </a:t>
            </a:r>
            <a:r>
              <a:rPr lang="fr-CA" dirty="0" err="1">
                <a:solidFill>
                  <a:srgbClr val="FF6600"/>
                </a:solidFill>
                <a:latin typeface="Bernard MT Condensed" panose="02050806060905020404" pitchFamily="18" charset="77"/>
              </a:rPr>
              <a:t>their</a:t>
            </a:r>
            <a:r>
              <a:rPr lang="fr-CA" dirty="0">
                <a:solidFill>
                  <a:srgbClr val="FF6600"/>
                </a:solidFill>
                <a:latin typeface="Bernard MT Condensed" panose="02050806060905020404" pitchFamily="18" charset="77"/>
              </a:rPr>
              <a:t> parents’ permission</a:t>
            </a:r>
            <a:r>
              <a:rPr lang="fr-CA" dirty="0">
                <a:latin typeface="Bernard MT Condensed" panose="02050806060905020404" pitchFamily="18" charset="77"/>
              </a:rPr>
              <a:t>, I </a:t>
            </a:r>
            <a:r>
              <a:rPr lang="fr-CA" dirty="0" err="1">
                <a:latin typeface="Bernard MT Condensed" panose="02050806060905020404" pitchFamily="18" charset="77"/>
              </a:rPr>
              <a:t>began</a:t>
            </a:r>
            <a:r>
              <a:rPr lang="fr-CA" dirty="0">
                <a:latin typeface="Bernard MT Condensed" panose="02050806060905020404" pitchFamily="18" charset="77"/>
              </a:rPr>
              <a:t> </a:t>
            </a:r>
            <a:r>
              <a:rPr lang="fr-CA" dirty="0" err="1">
                <a:latin typeface="Bernard MT Condensed" panose="02050806060905020404" pitchFamily="18" charset="77"/>
              </a:rPr>
              <a:t>filming</a:t>
            </a:r>
            <a:r>
              <a:rPr lang="fr-CA" dirty="0">
                <a:latin typeface="Bernard MT Condensed" panose="02050806060905020404" pitchFamily="18" charset="77"/>
              </a:rPr>
              <a:t> the </a:t>
            </a:r>
            <a:r>
              <a:rPr lang="fr-CA" dirty="0" err="1">
                <a:latin typeface="Bernard MT Condensed" panose="02050806060905020404" pitchFamily="18" charset="77"/>
              </a:rPr>
              <a:t>sisters</a:t>
            </a:r>
            <a:r>
              <a:rPr lang="fr-CA" dirty="0">
                <a:latin typeface="Bernard MT Condensed" panose="02050806060905020404" pitchFamily="18" charset="77"/>
              </a:rPr>
              <a:t>’ </a:t>
            </a:r>
            <a:r>
              <a:rPr lang="fr-CA" dirty="0" err="1">
                <a:latin typeface="Bernard MT Condensed" panose="02050806060905020404" pitchFamily="18" charset="77"/>
              </a:rPr>
              <a:t>daily</a:t>
            </a:r>
            <a:r>
              <a:rPr lang="fr-CA" dirty="0">
                <a:latin typeface="Bernard MT Condensed" panose="02050806060905020404" pitchFamily="18" charset="77"/>
              </a:rPr>
              <a:t> </a:t>
            </a:r>
            <a:r>
              <a:rPr lang="fr-CA" dirty="0" err="1">
                <a:latin typeface="Bernard MT Condensed" panose="02050806060905020404" pitchFamily="18" charset="77"/>
              </a:rPr>
              <a:t>lives</a:t>
            </a:r>
            <a:r>
              <a:rPr lang="fr-CA" dirty="0">
                <a:latin typeface="Bernard MT Condensed" panose="02050806060905020404" pitchFamily="18" charset="77"/>
              </a:rPr>
              <a:t> as </a:t>
            </a:r>
            <a:r>
              <a:rPr lang="fr-CA" dirty="0" err="1">
                <a:latin typeface="Bernard MT Condensed" panose="02050806060905020404" pitchFamily="18" charset="77"/>
              </a:rPr>
              <a:t>influencers</a:t>
            </a:r>
            <a:r>
              <a:rPr lang="fr-CA" dirty="0">
                <a:latin typeface="Bernard MT Condensed" panose="02050806060905020404" pitchFamily="18" charset="77"/>
              </a:rPr>
              <a:t>; in </a:t>
            </a:r>
            <a:r>
              <a:rPr lang="fr-CA" dirty="0" err="1">
                <a:latin typeface="Bernard MT Condensed" panose="02050806060905020404" pitchFamily="18" charset="77"/>
              </a:rPr>
              <a:t>this</a:t>
            </a:r>
            <a:r>
              <a:rPr lang="fr-CA" dirty="0">
                <a:latin typeface="Bernard MT Condensed" panose="02050806060905020404" pitchFamily="18" charset="77"/>
              </a:rPr>
              <a:t> short </a:t>
            </a:r>
            <a:r>
              <a:rPr lang="fr-CA" dirty="0" err="1">
                <a:latin typeface="Bernard MT Condensed" panose="02050806060905020404" pitchFamily="18" charset="77"/>
              </a:rPr>
              <a:t>documentary</a:t>
            </a:r>
            <a:r>
              <a:rPr lang="fr-CA" dirty="0">
                <a:latin typeface="Bernard MT Condensed" panose="02050806060905020404" pitchFamily="18" charset="77"/>
              </a:rPr>
              <a:t>, “Christmas, </a:t>
            </a:r>
            <a:r>
              <a:rPr lang="fr-CA" dirty="0" err="1">
                <a:latin typeface="Bernard MT Condensed" panose="02050806060905020404" pitchFamily="18" charset="77"/>
              </a:rPr>
              <a:t>Every</a:t>
            </a:r>
            <a:r>
              <a:rPr lang="fr-CA" dirty="0">
                <a:latin typeface="Bernard MT Condensed" panose="02050806060905020404" pitchFamily="18" charset="77"/>
              </a:rPr>
              <a:t> Day,” </a:t>
            </a:r>
            <a:r>
              <a:rPr lang="fr-CA" dirty="0" err="1">
                <a:latin typeface="Bernard MT Condensed" panose="02050806060905020404" pitchFamily="18" charset="77"/>
              </a:rPr>
              <a:t>they</a:t>
            </a:r>
            <a:r>
              <a:rPr lang="fr-CA" dirty="0">
                <a:latin typeface="Bernard MT Condensed" panose="02050806060905020404" pitchFamily="18" charset="77"/>
              </a:rPr>
              <a:t> shift </a:t>
            </a:r>
            <a:r>
              <a:rPr lang="fr-CA" dirty="0" err="1">
                <a:latin typeface="Bernard MT Condensed" panose="02050806060905020404" pitchFamily="18" charset="77"/>
              </a:rPr>
              <a:t>between</a:t>
            </a:r>
            <a:r>
              <a:rPr lang="fr-CA" dirty="0">
                <a:latin typeface="Bernard MT Condensed" panose="02050806060905020404" pitchFamily="18" charset="77"/>
              </a:rPr>
              <a:t> performance and reality. </a:t>
            </a:r>
            <a:r>
              <a:rPr lang="fr-CA" dirty="0" err="1">
                <a:latin typeface="Bernard MT Condensed" panose="02050806060905020404" pitchFamily="18" charset="77"/>
              </a:rPr>
              <a:t>Peyton</a:t>
            </a:r>
            <a:r>
              <a:rPr lang="fr-CA" dirty="0">
                <a:latin typeface="Bernard MT Condensed" panose="02050806060905020404" pitchFamily="18" charset="77"/>
              </a:rPr>
              <a:t> and </a:t>
            </a:r>
            <a:r>
              <a:rPr lang="fr-CA" dirty="0" err="1">
                <a:latin typeface="Bernard MT Condensed" panose="02050806060905020404" pitchFamily="18" charset="77"/>
              </a:rPr>
              <a:t>Lyla</a:t>
            </a:r>
            <a:r>
              <a:rPr lang="fr-CA" dirty="0">
                <a:latin typeface="Bernard MT Condensed" panose="02050806060905020404" pitchFamily="18" charset="77"/>
              </a:rPr>
              <a:t>, </a:t>
            </a:r>
            <a:r>
              <a:rPr lang="fr-CA" dirty="0" err="1">
                <a:latin typeface="Bernard MT Condensed" panose="02050806060905020404" pitchFamily="18" charset="77"/>
              </a:rPr>
              <a:t>who</a:t>
            </a:r>
            <a:r>
              <a:rPr lang="fr-CA" dirty="0">
                <a:latin typeface="Bernard MT Condensed" panose="02050806060905020404" pitchFamily="18" charset="77"/>
              </a:rPr>
              <a:t> </a:t>
            </a:r>
            <a:r>
              <a:rPr lang="fr-CA" dirty="0" err="1">
                <a:latin typeface="Bernard MT Condensed" panose="02050806060905020404" pitchFamily="18" charset="77"/>
              </a:rPr>
              <a:t>were</a:t>
            </a:r>
            <a:r>
              <a:rPr lang="fr-CA" dirty="0">
                <a:latin typeface="Bernard MT Condensed" panose="02050806060905020404" pitchFamily="18" charset="77"/>
              </a:rPr>
              <a:t> 11 and 12 at the time of </a:t>
            </a:r>
            <a:r>
              <a:rPr lang="fr-CA" dirty="0" err="1">
                <a:latin typeface="Bernard MT Condensed" panose="02050806060905020404" pitchFamily="18" charset="77"/>
              </a:rPr>
              <a:t>filming</a:t>
            </a:r>
            <a:r>
              <a:rPr lang="fr-CA" dirty="0">
                <a:latin typeface="Bernard MT Condensed" panose="02050806060905020404" pitchFamily="18" charset="77"/>
              </a:rPr>
              <a:t>, </a:t>
            </a:r>
            <a:r>
              <a:rPr lang="fr-CA" dirty="0" err="1">
                <a:latin typeface="Bernard MT Condensed" panose="02050806060905020404" pitchFamily="18" charset="77"/>
              </a:rPr>
              <a:t>see</a:t>
            </a:r>
            <a:r>
              <a:rPr lang="fr-CA" dirty="0">
                <a:latin typeface="Bernard MT Condensed" panose="02050806060905020404" pitchFamily="18" charset="77"/>
              </a:rPr>
              <a:t> </a:t>
            </a:r>
            <a:r>
              <a:rPr lang="fr-CA" dirty="0" err="1">
                <a:latin typeface="Bernard MT Condensed" panose="02050806060905020404" pitchFamily="18" charset="77"/>
              </a:rPr>
              <a:t>themselves</a:t>
            </a:r>
            <a:r>
              <a:rPr lang="fr-CA" dirty="0">
                <a:latin typeface="Bernard MT Condensed" panose="02050806060905020404" pitchFamily="18" charset="77"/>
              </a:rPr>
              <a:t> as </a:t>
            </a:r>
            <a:r>
              <a:rPr lang="fr-CA" dirty="0" err="1">
                <a:latin typeface="Bernard MT Condensed" panose="02050806060905020404" pitchFamily="18" charset="77"/>
              </a:rPr>
              <a:t>instilling</a:t>
            </a:r>
            <a:r>
              <a:rPr lang="fr-CA" dirty="0">
                <a:latin typeface="Bernard MT Condensed" panose="02050806060905020404" pitchFamily="18" charset="77"/>
              </a:rPr>
              <a:t> confidence, </a:t>
            </a:r>
            <a:r>
              <a:rPr lang="fr-CA" dirty="0" err="1">
                <a:latin typeface="Bernard MT Condensed" panose="02050806060905020404" pitchFamily="18" charset="77"/>
              </a:rPr>
              <a:t>positivity</a:t>
            </a:r>
            <a:r>
              <a:rPr lang="fr-CA" dirty="0">
                <a:latin typeface="Bernard MT Condensed" panose="02050806060905020404" pitchFamily="18" charset="77"/>
              </a:rPr>
              <a:t> and a girl-power attitude for </a:t>
            </a:r>
            <a:r>
              <a:rPr lang="fr-CA" dirty="0" err="1">
                <a:latin typeface="Bernard MT Condensed" panose="02050806060905020404" pitchFamily="18" charset="77"/>
              </a:rPr>
              <a:t>other</a:t>
            </a:r>
            <a:r>
              <a:rPr lang="fr-CA" dirty="0">
                <a:latin typeface="Bernard MT Condensed" panose="02050806060905020404" pitchFamily="18" charset="77"/>
              </a:rPr>
              <a:t> girls — </a:t>
            </a:r>
            <a:r>
              <a:rPr lang="fr-CA" dirty="0" err="1">
                <a:latin typeface="Bernard MT Condensed" panose="02050806060905020404" pitchFamily="18" charset="77"/>
              </a:rPr>
              <a:t>ideas</a:t>
            </a:r>
            <a:r>
              <a:rPr lang="fr-CA" dirty="0">
                <a:latin typeface="Bernard MT Condensed" panose="02050806060905020404" pitchFamily="18" charset="77"/>
              </a:rPr>
              <a:t> </a:t>
            </a:r>
            <a:r>
              <a:rPr lang="fr-CA" dirty="0" err="1">
                <a:latin typeface="Bernard MT Condensed" panose="02050806060905020404" pitchFamily="18" charset="77"/>
              </a:rPr>
              <a:t>that</a:t>
            </a:r>
            <a:r>
              <a:rPr lang="fr-CA" dirty="0">
                <a:latin typeface="Bernard MT Condensed" panose="02050806060905020404" pitchFamily="18" charset="77"/>
              </a:rPr>
              <a:t> I </a:t>
            </a:r>
            <a:r>
              <a:rPr lang="fr-CA" dirty="0" err="1">
                <a:latin typeface="Bernard MT Condensed" panose="02050806060905020404" pitchFamily="18" charset="77"/>
              </a:rPr>
              <a:t>wanted</a:t>
            </a:r>
            <a:r>
              <a:rPr lang="fr-CA" dirty="0">
                <a:latin typeface="Bernard MT Condensed" panose="02050806060905020404" pitchFamily="18" charset="77"/>
              </a:rPr>
              <a:t> to explore </a:t>
            </a:r>
            <a:r>
              <a:rPr lang="fr-CA" dirty="0" err="1">
                <a:latin typeface="Bernard MT Condensed" panose="02050806060905020404" pitchFamily="18" charset="77"/>
              </a:rPr>
              <a:t>within</a:t>
            </a:r>
            <a:r>
              <a:rPr lang="fr-CA" dirty="0">
                <a:latin typeface="Bernard MT Condensed" panose="02050806060905020404" pitchFamily="18" charset="77"/>
              </a:rPr>
              <a:t> the </a:t>
            </a:r>
            <a:r>
              <a:rPr lang="fr-CA" dirty="0" err="1">
                <a:latin typeface="Bernard MT Condensed" panose="02050806060905020404" pitchFamily="18" charset="77"/>
              </a:rPr>
              <a:t>broader</a:t>
            </a:r>
            <a:r>
              <a:rPr lang="fr-CA" dirty="0">
                <a:latin typeface="Bernard MT Condensed" panose="02050806060905020404" pitchFamily="18" charset="77"/>
              </a:rPr>
              <a:t> </a:t>
            </a:r>
            <a:r>
              <a:rPr lang="fr-CA" dirty="0" err="1">
                <a:latin typeface="Bernard MT Condensed" panose="02050806060905020404" pitchFamily="18" charset="77"/>
              </a:rPr>
              <a:t>context</a:t>
            </a:r>
            <a:r>
              <a:rPr lang="fr-CA" dirty="0">
                <a:latin typeface="Bernard MT Condensed" panose="02050806060905020404" pitchFamily="18" charset="77"/>
              </a:rPr>
              <a:t> of modern </a:t>
            </a:r>
            <a:r>
              <a:rPr lang="fr-CA" dirty="0" err="1">
                <a:latin typeface="Bernard MT Condensed" panose="02050806060905020404" pitchFamily="18" charset="77"/>
              </a:rPr>
              <a:t>consumerism</a:t>
            </a:r>
            <a:r>
              <a:rPr lang="fr-CA" dirty="0">
                <a:latin typeface="Bernard MT Condensed" panose="02050806060905020404" pitchFamily="18" charset="77"/>
              </a:rPr>
              <a:t>.</a:t>
            </a:r>
          </a:p>
          <a:p>
            <a:pPr algn="r"/>
            <a:endParaRPr lang="fr-CA" dirty="0">
              <a:latin typeface="Bernard MT Condensed" panose="02050806060905020404" pitchFamily="18" charset="77"/>
            </a:endParaRPr>
          </a:p>
          <a:p>
            <a:pPr algn="r"/>
            <a:r>
              <a:rPr lang="fr-CA" dirty="0">
                <a:latin typeface="Bernard MT Condensed" panose="02050806060905020404" pitchFamily="18" charset="77"/>
              </a:rPr>
              <a:t>Faye </a:t>
            </a:r>
            <a:r>
              <a:rPr lang="fr-CA" dirty="0" err="1">
                <a:latin typeface="Bernard MT Condensed" panose="02050806060905020404" pitchFamily="18" charset="77"/>
              </a:rPr>
              <a:t>Tsakas</a:t>
            </a:r>
            <a:endParaRPr lang="fr-CA" dirty="0">
              <a:latin typeface="Bernard MT Condensed" panose="02050806060905020404" pitchFamily="18" charset="77"/>
            </a:endParaRPr>
          </a:p>
          <a:p>
            <a:endParaRPr lang="fr-CA" dirty="0">
              <a:latin typeface="Bernard MT Condensed" panose="02050806060905020404" pitchFamily="18" charset="77"/>
            </a:endParaRPr>
          </a:p>
        </p:txBody>
      </p:sp>
    </p:spTree>
    <p:extLst>
      <p:ext uri="{BB962C8B-B14F-4D97-AF65-F5344CB8AC3E}">
        <p14:creationId xmlns:p14="http://schemas.microsoft.com/office/powerpoint/2010/main" val="138177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904D190-173B-4281-7DEC-A1F141212EA5}"/>
              </a:ext>
            </a:extLst>
          </p:cNvPr>
          <p:cNvSpPr txBox="1"/>
          <p:nvPr/>
        </p:nvSpPr>
        <p:spPr>
          <a:xfrm>
            <a:off x="833718" y="2572435"/>
            <a:ext cx="6858000" cy="1077218"/>
          </a:xfrm>
          <a:prstGeom prst="rect">
            <a:avLst/>
          </a:prstGeom>
          <a:noFill/>
        </p:spPr>
        <p:txBody>
          <a:bodyPr wrap="square">
            <a:spAutoFit/>
          </a:bodyPr>
          <a:lstStyle/>
          <a:p>
            <a:pPr>
              <a:buNone/>
            </a:pPr>
            <a:r>
              <a:rPr lang="fr-CA" sz="3200" b="1" dirty="0">
                <a:latin typeface="Bernard MT Condensed" panose="02050806060905020404" pitchFamily="18" charset="77"/>
              </a:rPr>
              <a:t>How </a:t>
            </a:r>
            <a:r>
              <a:rPr lang="fr-CA" sz="3200" b="1" dirty="0" err="1">
                <a:solidFill>
                  <a:srgbClr val="FF6600"/>
                </a:solidFill>
                <a:latin typeface="Bernard MT Condensed" panose="02050806060905020404" pitchFamily="18" charset="77"/>
              </a:rPr>
              <a:t>Being</a:t>
            </a:r>
            <a:r>
              <a:rPr lang="fr-CA" sz="3200" b="1" dirty="0">
                <a:solidFill>
                  <a:srgbClr val="FF6600"/>
                </a:solidFill>
                <a:latin typeface="Bernard MT Condensed" panose="02050806060905020404" pitchFamily="18" charset="77"/>
              </a:rPr>
              <a:t> an Influencer </a:t>
            </a:r>
            <a:r>
              <a:rPr lang="fr-CA" sz="3200" b="1" dirty="0" err="1">
                <a:latin typeface="Bernard MT Condensed" panose="02050806060905020404" pitchFamily="18" charset="77"/>
              </a:rPr>
              <a:t>Became</a:t>
            </a:r>
            <a:r>
              <a:rPr lang="fr-CA" sz="3200" b="1" dirty="0">
                <a:latin typeface="Bernard MT Condensed" panose="02050806060905020404" pitchFamily="18" charset="77"/>
              </a:rPr>
              <a:t> a New American </a:t>
            </a:r>
            <a:r>
              <a:rPr lang="fr-CA" sz="3200" b="1" dirty="0" err="1">
                <a:latin typeface="Bernard MT Condensed" panose="02050806060905020404" pitchFamily="18" charset="77"/>
              </a:rPr>
              <a:t>Dream</a:t>
            </a:r>
            <a:r>
              <a:rPr lang="fr-CA" sz="3200" b="1" dirty="0">
                <a:latin typeface="Bernard MT Condensed" panose="02050806060905020404" pitchFamily="18" charset="77"/>
              </a:rPr>
              <a:t> …</a:t>
            </a:r>
          </a:p>
        </p:txBody>
      </p:sp>
    </p:spTree>
    <p:extLst>
      <p:ext uri="{BB962C8B-B14F-4D97-AF65-F5344CB8AC3E}">
        <p14:creationId xmlns:p14="http://schemas.microsoft.com/office/powerpoint/2010/main" val="38072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preferRelativeResize="0">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05695" y="232172"/>
            <a:ext cx="3723680" cy="3698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3554" name="Rectangle 2"/>
          <p:cNvSpPr>
            <a:spLocks/>
          </p:cNvSpPr>
          <p:nvPr/>
        </p:nvSpPr>
        <p:spPr bwMode="auto">
          <a:xfrm>
            <a:off x="116086" y="4152305"/>
            <a:ext cx="8911828" cy="2375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8" bIns="0"/>
          <a:lstStyle/>
          <a:p>
            <a:pPr marL="40182" algn="just"/>
            <a:r>
              <a:rPr lang="en-US" sz="3900">
                <a:solidFill>
                  <a:srgbClr val="FFFFFF"/>
                </a:solidFill>
                <a:ea typeface="ＭＳ Ｐゴシック" charset="0"/>
                <a:cs typeface="Arial" charset="0"/>
              </a:rPr>
              <a:t>Les métaphores de la « </a:t>
            </a:r>
            <a:r>
              <a:rPr lang="en-US" sz="3900">
                <a:solidFill>
                  <a:srgbClr val="FF8000"/>
                </a:solidFill>
                <a:ea typeface="ＭＳ Ｐゴシック" charset="0"/>
                <a:cs typeface="Arial" charset="0"/>
              </a:rPr>
              <a:t>seringue hypodermique</a:t>
            </a:r>
            <a:r>
              <a:rPr lang="en-US" sz="3900">
                <a:solidFill>
                  <a:srgbClr val="FFFFFF"/>
                </a:solidFill>
                <a:ea typeface="ＭＳ Ｐゴシック" charset="0"/>
                <a:cs typeface="Arial" charset="0"/>
              </a:rPr>
              <a:t> » et du « </a:t>
            </a:r>
            <a:r>
              <a:rPr lang="en-US" sz="3900" i="1">
                <a:solidFill>
                  <a:srgbClr val="FF8000"/>
                </a:solidFill>
                <a:ea typeface="ＭＳ Ｐゴシック" charset="0"/>
                <a:cs typeface="Arial" charset="0"/>
              </a:rPr>
              <a:t>magic bullet</a:t>
            </a:r>
            <a:r>
              <a:rPr lang="en-US" sz="3900">
                <a:solidFill>
                  <a:srgbClr val="FFFFFF"/>
                </a:solidFill>
                <a:ea typeface="ＭＳ Ｐゴシック" charset="0"/>
                <a:cs typeface="Arial" charset="0"/>
              </a:rPr>
              <a:t> » : les années 1930 et l</a:t>
            </a:r>
            <a:r>
              <a:rPr lang="ja-JP" altLang="en-US" sz="3900">
                <a:solidFill>
                  <a:srgbClr val="FFFFFF"/>
                </a:solidFill>
                <a:latin typeface="Arial"/>
                <a:ea typeface="ＭＳ Ｐゴシック" charset="0"/>
                <a:cs typeface="Arial" charset="0"/>
              </a:rPr>
              <a:t>’</a:t>
            </a:r>
            <a:r>
              <a:rPr lang="en-US" sz="3900">
                <a:solidFill>
                  <a:srgbClr val="FFFFFF"/>
                </a:solidFill>
                <a:ea typeface="ＭＳ Ｐゴシック" charset="0"/>
                <a:cs typeface="Arial" charset="0"/>
              </a:rPr>
              <a:t>influence totale, ou l</a:t>
            </a:r>
            <a:r>
              <a:rPr lang="ja-JP" altLang="en-US" sz="3900">
                <a:solidFill>
                  <a:srgbClr val="FFFFFF"/>
                </a:solidFill>
                <a:latin typeface="Arial"/>
                <a:ea typeface="ＭＳ Ｐゴシック" charset="0"/>
                <a:cs typeface="Arial" charset="0"/>
              </a:rPr>
              <a:t>’</a:t>
            </a:r>
            <a:r>
              <a:rPr lang="en-US" sz="3900">
                <a:solidFill>
                  <a:srgbClr val="FFFFFF"/>
                </a:solidFill>
                <a:ea typeface="ＭＳ Ｐゴシック" charset="0"/>
                <a:cs typeface="Arial" charset="0"/>
              </a:rPr>
              <a:t>époque des publics naïfs.</a:t>
            </a:r>
          </a:p>
        </p:txBody>
      </p:sp>
      <p:pic>
        <p:nvPicPr>
          <p:cNvPr id="23555" name="Picture 3"/>
          <p:cNvPicPr preferRelativeResize="0">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2705695" y="232172"/>
            <a:ext cx="3723680" cy="3698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6" name="Picture 4"/>
          <p:cNvPicPr preferRelativeResize="0">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241227" y="1062633"/>
            <a:ext cx="6661547" cy="2902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66553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p:cNvSpPr>
          <p:nvPr/>
        </p:nvSpPr>
        <p:spPr bwMode="auto">
          <a:xfrm>
            <a:off x="-1116" y="276820"/>
            <a:ext cx="9133954" cy="50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ctr"/>
            <a:r>
              <a:rPr lang="en-US" sz="3000" i="1">
                <a:solidFill>
                  <a:srgbClr val="FF8000"/>
                </a:solidFill>
                <a:latin typeface="Cochin" charset="0"/>
                <a:cs typeface="Cochin" charset="0"/>
                <a:sym typeface="Cochin" charset="0"/>
              </a:rPr>
              <a:t>Who </a:t>
            </a:r>
            <a:r>
              <a:rPr lang="en-US" sz="1700">
                <a:solidFill>
                  <a:srgbClr val="FF8000"/>
                </a:solidFill>
                <a:latin typeface="Cochin" charset="0"/>
                <a:cs typeface="Cochin" charset="0"/>
                <a:sym typeface="Cochin" charset="0"/>
              </a:rPr>
              <a:t>says</a:t>
            </a:r>
            <a:r>
              <a:rPr lang="en-US" sz="3000">
                <a:solidFill>
                  <a:srgbClr val="FF8000"/>
                </a:solidFill>
                <a:latin typeface="Cochin" charset="0"/>
                <a:cs typeface="Cochin" charset="0"/>
                <a:sym typeface="Cochin" charset="0"/>
              </a:rPr>
              <a:t>     </a:t>
            </a:r>
            <a:r>
              <a:rPr lang="en-US" sz="3000" i="1">
                <a:solidFill>
                  <a:srgbClr val="FF8000"/>
                </a:solidFill>
                <a:latin typeface="Cochin" charset="0"/>
                <a:cs typeface="Cochin" charset="0"/>
                <a:sym typeface="Cochin" charset="0"/>
              </a:rPr>
              <a:t>What   </a:t>
            </a:r>
            <a:r>
              <a:rPr lang="en-US" sz="1700" i="1">
                <a:solidFill>
                  <a:srgbClr val="FF8000"/>
                </a:solidFill>
                <a:latin typeface="Cochin" charset="0"/>
                <a:cs typeface="Cochin" charset="0"/>
                <a:sym typeface="Cochin" charset="0"/>
              </a:rPr>
              <a:t>to</a:t>
            </a:r>
            <a:r>
              <a:rPr lang="en-US" sz="3000" i="1">
                <a:solidFill>
                  <a:srgbClr val="FF8000"/>
                </a:solidFill>
                <a:latin typeface="Cochin" charset="0"/>
                <a:cs typeface="Cochin" charset="0"/>
                <a:sym typeface="Cochin" charset="0"/>
              </a:rPr>
              <a:t> Who  </a:t>
            </a:r>
            <a:r>
              <a:rPr lang="en-US" sz="1700" i="1">
                <a:solidFill>
                  <a:srgbClr val="FF8000"/>
                </a:solidFill>
                <a:latin typeface="Cochin" charset="0"/>
                <a:cs typeface="Cochin" charset="0"/>
                <a:sym typeface="Cochin" charset="0"/>
              </a:rPr>
              <a:t>in</a:t>
            </a:r>
            <a:r>
              <a:rPr lang="en-US" sz="3000" i="1">
                <a:solidFill>
                  <a:srgbClr val="FF8000"/>
                </a:solidFill>
                <a:latin typeface="Cochin" charset="0"/>
                <a:cs typeface="Cochin" charset="0"/>
                <a:sym typeface="Cochin" charset="0"/>
              </a:rPr>
              <a:t> Which channel    </a:t>
            </a:r>
            <a:r>
              <a:rPr lang="en-US" sz="1700" i="1">
                <a:solidFill>
                  <a:srgbClr val="FF8000"/>
                </a:solidFill>
                <a:latin typeface="Cochin" charset="0"/>
                <a:cs typeface="Cochin" charset="0"/>
                <a:sym typeface="Cochin" charset="0"/>
              </a:rPr>
              <a:t>and with</a:t>
            </a:r>
            <a:r>
              <a:rPr lang="en-US" sz="3000" i="1">
                <a:solidFill>
                  <a:srgbClr val="FF8000"/>
                </a:solidFill>
                <a:latin typeface="Cochin" charset="0"/>
                <a:cs typeface="Cochin" charset="0"/>
                <a:sym typeface="Cochin" charset="0"/>
              </a:rPr>
              <a:t> What effect </a:t>
            </a:r>
          </a:p>
        </p:txBody>
      </p:sp>
      <p:grpSp>
        <p:nvGrpSpPr>
          <p:cNvPr id="22531" name="Group 2"/>
          <p:cNvGrpSpPr>
            <a:grpSpLocks/>
          </p:cNvGrpSpPr>
          <p:nvPr/>
        </p:nvGrpSpPr>
        <p:grpSpPr bwMode="auto">
          <a:xfrm>
            <a:off x="217662" y="838292"/>
            <a:ext cx="8649519" cy="1732346"/>
            <a:chOff x="0" y="25"/>
            <a:chExt cx="7749" cy="1551"/>
          </a:xfrm>
        </p:grpSpPr>
        <p:pic>
          <p:nvPicPr>
            <p:cNvPr id="2253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
              <a:ext cx="1192" cy="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sp>
          <p:nvSpPr>
            <p:cNvPr id="22539" name="Rectangle 4"/>
            <p:cNvSpPr>
              <a:spLocks/>
            </p:cNvSpPr>
            <p:nvPr/>
          </p:nvSpPr>
          <p:spPr bwMode="auto">
            <a:xfrm>
              <a:off x="1106" y="400"/>
              <a:ext cx="1335" cy="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3000" i="1">
                  <a:solidFill>
                    <a:srgbClr val="FFFFFF"/>
                  </a:solidFill>
                  <a:latin typeface="Brush Script MT" charset="0"/>
                  <a:cs typeface="Brush Script MT" charset="0"/>
                  <a:sym typeface="Brush Script MT" charset="0"/>
                </a:rPr>
                <a:t>«I want</a:t>
              </a:r>
            </a:p>
            <a:p>
              <a:pPr algn="ctr"/>
              <a:r>
                <a:rPr lang="en-US" sz="3000" i="1">
                  <a:solidFill>
                    <a:srgbClr val="FFFFFF"/>
                  </a:solidFill>
                  <a:latin typeface="Brush Script MT" charset="0"/>
                  <a:cs typeface="Brush Script MT" charset="0"/>
                  <a:sym typeface="Brush Script MT" charset="0"/>
                </a:rPr>
                <a:t>you»</a:t>
              </a:r>
            </a:p>
          </p:txBody>
        </p:sp>
        <p:pic>
          <p:nvPicPr>
            <p:cNvPr id="22540"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 y="190"/>
              <a:ext cx="1072"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pic>
          <p:nvPicPr>
            <p:cNvPr id="225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 y="150"/>
              <a:ext cx="1520" cy="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2542" name="Picture 7"/>
            <p:cNvPicPr>
              <a:picLocks noChangeAspect="1" noChangeArrowheads="1"/>
            </p:cNvPicPr>
            <p:nvPr/>
          </p:nvPicPr>
          <p:blipFill>
            <a:blip r:embed="rId5">
              <a:extLst>
                <a:ext uri="{28A0092B-C50C-407E-A947-70E740481C1C}">
                  <a14:useLocalDpi xmlns:a14="http://schemas.microsoft.com/office/drawing/2010/main" val="0"/>
                </a:ext>
              </a:extLst>
            </a:blip>
            <a:srcRect b="12546"/>
            <a:stretch>
              <a:fillRect/>
            </a:stretch>
          </p:blipFill>
          <p:spPr bwMode="auto">
            <a:xfrm>
              <a:off x="5564" y="25"/>
              <a:ext cx="2185" cy="1496"/>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22532" name="AutoShape 8"/>
          <p:cNvSpPr>
            <a:spLocks/>
          </p:cNvSpPr>
          <p:nvPr/>
        </p:nvSpPr>
        <p:spPr bwMode="auto">
          <a:xfrm>
            <a:off x="44648" y="312539"/>
            <a:ext cx="8920758" cy="2294930"/>
          </a:xfrm>
          <a:prstGeom prst="roundRect">
            <a:avLst>
              <a:gd name="adj" fmla="val 5833"/>
            </a:avLst>
          </a:prstGeom>
          <a:noFill/>
          <a:ln w="50800">
            <a:solidFill>
              <a:srgbClr val="FF8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fr-FR"/>
          </a:p>
        </p:txBody>
      </p:sp>
      <p:sp>
        <p:nvSpPr>
          <p:cNvPr id="22533" name="Rectangle 9"/>
          <p:cNvSpPr>
            <a:spLocks/>
          </p:cNvSpPr>
          <p:nvPr/>
        </p:nvSpPr>
        <p:spPr bwMode="auto">
          <a:xfrm>
            <a:off x="919758" y="2625328"/>
            <a:ext cx="8081367" cy="634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r"/>
            <a:r>
              <a:rPr lang="en-US" sz="2000">
                <a:solidFill>
                  <a:srgbClr val="FFFFFF"/>
                </a:solidFill>
                <a:cs typeface="Arial" charset="0"/>
              </a:rPr>
              <a:t>Harold D. Lasswell : «</a:t>
            </a:r>
            <a:r>
              <a:rPr lang="en-US" sz="2000">
                <a:solidFill>
                  <a:srgbClr val="FFFFFF"/>
                </a:solidFill>
                <a:latin typeface="Arial Italic" charset="0"/>
                <a:cs typeface="Arial Italic" charset="0"/>
                <a:sym typeface="Arial Italic" charset="0"/>
              </a:rPr>
              <a:t>The Structure and Fonction of Communication in Society</a:t>
            </a:r>
            <a:r>
              <a:rPr lang="en-US" sz="2000">
                <a:solidFill>
                  <a:srgbClr val="FFFFFF"/>
                </a:solidFill>
                <a:cs typeface="Arial" charset="0"/>
              </a:rPr>
              <a:t>» (1948)</a:t>
            </a:r>
          </a:p>
        </p:txBody>
      </p:sp>
      <p:pic>
        <p:nvPicPr>
          <p:cNvPr id="22534"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06" y="3645545"/>
            <a:ext cx="1821656" cy="3223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sp>
        <p:nvSpPr>
          <p:cNvPr id="22535" name="Rectangle 11"/>
          <p:cNvSpPr>
            <a:spLocks/>
          </p:cNvSpPr>
          <p:nvPr/>
        </p:nvSpPr>
        <p:spPr bwMode="auto">
          <a:xfrm rot="-5400000">
            <a:off x="-843359" y="5623821"/>
            <a:ext cx="203050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a:r>
              <a:rPr lang="en-US" sz="1700">
                <a:solidFill>
                  <a:srgbClr val="FFFFFF"/>
                </a:solidFill>
                <a:latin typeface="Cochin" charset="0"/>
                <a:cs typeface="Cochin" charset="0"/>
                <a:sym typeface="Cochin" charset="0"/>
              </a:rPr>
              <a:t>États-Unis, 1902-1978</a:t>
            </a:r>
          </a:p>
        </p:txBody>
      </p:sp>
      <p:pic>
        <p:nvPicPr>
          <p:cNvPr id="225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00000">
            <a:off x="2681140" y="4132213"/>
            <a:ext cx="5045273" cy="501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sp>
        <p:nvSpPr>
          <p:cNvPr id="22537" name="Rectangle 13"/>
          <p:cNvSpPr>
            <a:spLocks/>
          </p:cNvSpPr>
          <p:nvPr/>
        </p:nvSpPr>
        <p:spPr bwMode="auto">
          <a:xfrm>
            <a:off x="2308324" y="3920133"/>
            <a:ext cx="6884789" cy="2062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000">
                <a:solidFill>
                  <a:srgbClr val="FFFFFF"/>
                </a:solidFill>
                <a:cs typeface="Arial" charset="0"/>
              </a:rPr>
              <a:t>- Formation en sociologie (Chicago) avec J. Dewey et G. H. Mead ;</a:t>
            </a:r>
          </a:p>
          <a:p>
            <a:r>
              <a:rPr lang="en-US" sz="2000">
                <a:solidFill>
                  <a:srgbClr val="FFFFFF"/>
                </a:solidFill>
                <a:cs typeface="Arial" charset="0"/>
              </a:rPr>
              <a:t>- Pionnier de la «</a:t>
            </a:r>
            <a:r>
              <a:rPr lang="en-US" sz="2000">
                <a:solidFill>
                  <a:srgbClr val="FFFFFF"/>
                </a:solidFill>
                <a:latin typeface="Arial Italic" charset="0"/>
                <a:cs typeface="Arial Italic" charset="0"/>
                <a:sym typeface="Arial Italic" charset="0"/>
              </a:rPr>
              <a:t>mass communication research</a:t>
            </a:r>
            <a:r>
              <a:rPr lang="en-US" sz="2000">
                <a:solidFill>
                  <a:srgbClr val="FFFFFF"/>
                </a:solidFill>
                <a:cs typeface="Arial" charset="0"/>
              </a:rPr>
              <a:t>» et de la sociologie fonctionnaliste des médias ;</a:t>
            </a:r>
          </a:p>
          <a:p>
            <a:r>
              <a:rPr lang="en-US" sz="2000">
                <a:solidFill>
                  <a:srgbClr val="FFFFFF"/>
                </a:solidFill>
                <a:cs typeface="Arial" charset="0"/>
              </a:rPr>
              <a:t>- 1927 : livre </a:t>
            </a:r>
            <a:r>
              <a:rPr lang="en-US" sz="2000">
                <a:solidFill>
                  <a:srgbClr val="FFFFFF"/>
                </a:solidFill>
                <a:latin typeface="Arial Italic" charset="0"/>
                <a:cs typeface="Arial Italic" charset="0"/>
                <a:sym typeface="Arial Italic" charset="0"/>
              </a:rPr>
              <a:t>Propaganda Techniques in the World War</a:t>
            </a:r>
          </a:p>
          <a:p>
            <a:r>
              <a:rPr lang="en-US" sz="2000">
                <a:solidFill>
                  <a:srgbClr val="FFFFFF"/>
                </a:solidFill>
                <a:cs typeface="Arial" charset="0"/>
              </a:rPr>
              <a:t>- 1948 : article «</a:t>
            </a:r>
            <a:r>
              <a:rPr lang="en-US" sz="2000">
                <a:solidFill>
                  <a:srgbClr val="FFFFFF"/>
                </a:solidFill>
                <a:latin typeface="Arial Italic" charset="0"/>
                <a:cs typeface="Arial Italic" charset="0"/>
                <a:sym typeface="Arial Italic" charset="0"/>
              </a:rPr>
              <a:t>The Structure and Fonction of Communication in Society</a:t>
            </a:r>
            <a:r>
              <a:rPr lang="en-US" sz="2000">
                <a:solidFill>
                  <a:srgbClr val="FFFFFF"/>
                </a:solidFill>
                <a:cs typeface="Arial" charset="0"/>
              </a:rPr>
              <a:t>»</a:t>
            </a:r>
            <a:r>
              <a:rPr lang="en-US" sz="2000">
                <a:solidFill>
                  <a:srgbClr val="FFFFFF"/>
                </a:solidFill>
                <a:latin typeface="Arial Italic" charset="0"/>
                <a:cs typeface="Arial Italic" charset="0"/>
                <a:sym typeface="Arial Italic" charset="0"/>
              </a:rPr>
              <a:t> </a:t>
            </a:r>
          </a:p>
        </p:txBody>
      </p:sp>
    </p:spTree>
    <p:extLst>
      <p:ext uri="{BB962C8B-B14F-4D97-AF65-F5344CB8AC3E}">
        <p14:creationId xmlns:p14="http://schemas.microsoft.com/office/powerpoint/2010/main" val="391610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80368"/>
            <a:ext cx="4429125" cy="5458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sp>
        <p:nvSpPr>
          <p:cNvPr id="23555" name="Rectangle 2"/>
          <p:cNvSpPr>
            <a:spLocks/>
          </p:cNvSpPr>
          <p:nvPr/>
        </p:nvSpPr>
        <p:spPr bwMode="auto">
          <a:xfrm>
            <a:off x="5339953" y="5616773"/>
            <a:ext cx="3036094" cy="955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40182" algn="ctr"/>
            <a:r>
              <a:rPr lang="en-US" sz="3100">
                <a:solidFill>
                  <a:srgbClr val="FF8000"/>
                </a:solidFill>
                <a:latin typeface="Palatino"/>
                <a:cs typeface="Palatino"/>
              </a:rPr>
              <a:t>Edward Bernays</a:t>
            </a:r>
          </a:p>
          <a:p>
            <a:pPr marL="40182" algn="ctr"/>
            <a:r>
              <a:rPr lang="en-US" sz="3100">
                <a:solidFill>
                  <a:srgbClr val="FFFFFF"/>
                </a:solidFill>
                <a:latin typeface="Palatino"/>
                <a:cs typeface="Palatino"/>
              </a:rPr>
              <a:t>1891-1995</a:t>
            </a:r>
          </a:p>
        </p:txBody>
      </p:sp>
      <p:sp>
        <p:nvSpPr>
          <p:cNvPr id="23556" name="Rectangle 3"/>
          <p:cNvSpPr>
            <a:spLocks/>
          </p:cNvSpPr>
          <p:nvPr/>
        </p:nvSpPr>
        <p:spPr bwMode="auto">
          <a:xfrm>
            <a:off x="2491383" y="5857040"/>
            <a:ext cx="190688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40182"/>
            <a:r>
              <a:rPr lang="en-US" sz="1700" dirty="0">
                <a:solidFill>
                  <a:srgbClr val="FFFFFF"/>
                </a:solidFill>
                <a:latin typeface="Palatino"/>
                <a:cs typeface="Palatino"/>
              </a:rPr>
              <a:t>(</a:t>
            </a:r>
            <a:r>
              <a:rPr lang="en-US" sz="1700" dirty="0">
                <a:solidFill>
                  <a:srgbClr val="FFFFFF"/>
                </a:solidFill>
                <a:latin typeface="Palatino"/>
                <a:cs typeface="Palatino"/>
                <a:sym typeface="Arial Italic" charset="0"/>
              </a:rPr>
              <a:t>Propaganda</a:t>
            </a:r>
            <a:r>
              <a:rPr lang="en-US" sz="1700" dirty="0">
                <a:solidFill>
                  <a:srgbClr val="FFFFFF"/>
                </a:solidFill>
                <a:latin typeface="Palatino"/>
                <a:cs typeface="Palatino"/>
              </a:rPr>
              <a:t>, 1928)</a:t>
            </a:r>
          </a:p>
        </p:txBody>
      </p:sp>
      <p:sp>
        <p:nvSpPr>
          <p:cNvPr id="23557" name="Rectangle 4"/>
          <p:cNvSpPr>
            <a:spLocks/>
          </p:cNvSpPr>
          <p:nvPr/>
        </p:nvSpPr>
        <p:spPr bwMode="auto">
          <a:xfrm>
            <a:off x="950238" y="623781"/>
            <a:ext cx="3082290" cy="4938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40182" algn="just"/>
            <a:r>
              <a:rPr lang="en-US" sz="2000" dirty="0">
                <a:solidFill>
                  <a:srgbClr val="FFFFFF"/>
                </a:solidFill>
                <a:latin typeface="Palatino"/>
                <a:cs typeface="Palatino"/>
              </a:rPr>
              <a:t>« </a:t>
            </a:r>
            <a:r>
              <a:rPr lang="en-US" sz="2000" dirty="0">
                <a:solidFill>
                  <a:srgbClr val="FF8000"/>
                </a:solidFill>
                <a:latin typeface="Palatino"/>
                <a:cs typeface="Palatino"/>
              </a:rPr>
              <a:t>The conscious and intelligent manipulation of the organized habits and opinions of the masses is an important element in democratic society.</a:t>
            </a:r>
            <a:r>
              <a:rPr lang="en-US" sz="2000" dirty="0">
                <a:solidFill>
                  <a:srgbClr val="FFFFFF"/>
                </a:solidFill>
                <a:latin typeface="Palatino"/>
                <a:cs typeface="Palatino"/>
              </a:rPr>
              <a:t> Those who manipulate this unseen mechanism of society constitute an invisible government which is governed, our minds are molded, our tastes formed, our ideas suggested, largely by men we have never heard of...</a:t>
            </a:r>
          </a:p>
        </p:txBody>
      </p:sp>
    </p:spTree>
    <p:extLst>
      <p:ext uri="{BB962C8B-B14F-4D97-AF65-F5344CB8AC3E}">
        <p14:creationId xmlns:p14="http://schemas.microsoft.com/office/powerpoint/2010/main" val="93182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43" y="75902"/>
            <a:ext cx="4109889" cy="6688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6626" name="Rectangle 2"/>
          <p:cNvSpPr>
            <a:spLocks/>
          </p:cNvSpPr>
          <p:nvPr/>
        </p:nvSpPr>
        <p:spPr bwMode="auto">
          <a:xfrm>
            <a:off x="4822031" y="440429"/>
            <a:ext cx="3964781" cy="5393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38" bIns="0"/>
          <a:lstStyle/>
          <a:p>
            <a:pPr marL="40182" algn="just"/>
            <a:r>
              <a:rPr lang="en-US" sz="2000" dirty="0">
                <a:solidFill>
                  <a:srgbClr val="FFFFFF"/>
                </a:solidFill>
                <a:latin typeface="Palatino" charset="0"/>
                <a:ea typeface="ＭＳ Ｐゴシック" charset="0"/>
                <a:cs typeface="Arial" charset="0"/>
              </a:rPr>
              <a:t>«...This is a logical result of the way in which our democratic society is organized. Vast numbers of human beings </a:t>
            </a:r>
            <a:r>
              <a:rPr lang="en-US" sz="2000" dirty="0">
                <a:solidFill>
                  <a:srgbClr val="FF6600"/>
                </a:solidFill>
                <a:latin typeface="Palatino" charset="0"/>
                <a:ea typeface="ＭＳ Ｐゴシック" charset="0"/>
                <a:cs typeface="Arial" charset="0"/>
              </a:rPr>
              <a:t>must cooperate </a:t>
            </a:r>
            <a:r>
              <a:rPr lang="en-US" sz="2000" dirty="0">
                <a:solidFill>
                  <a:srgbClr val="FFFFFF"/>
                </a:solidFill>
                <a:latin typeface="Palatino" charset="0"/>
                <a:ea typeface="ＭＳ Ｐゴシック" charset="0"/>
                <a:cs typeface="Arial" charset="0"/>
              </a:rPr>
              <a:t>in this manner if they are to live together as a smoothly functioning society. </a:t>
            </a:r>
          </a:p>
          <a:p>
            <a:pPr marL="40182" algn="just"/>
            <a:endParaRPr lang="en-US" sz="2000" dirty="0">
              <a:solidFill>
                <a:srgbClr val="FFFFFF"/>
              </a:solidFill>
              <a:latin typeface="Palatino" charset="0"/>
              <a:ea typeface="ＭＳ Ｐゴシック" charset="0"/>
              <a:cs typeface="Arial" charset="0"/>
            </a:endParaRPr>
          </a:p>
          <a:p>
            <a:pPr marL="40182" algn="just"/>
            <a:r>
              <a:rPr lang="en-US" sz="2000" dirty="0">
                <a:solidFill>
                  <a:srgbClr val="FFFFFF"/>
                </a:solidFill>
                <a:latin typeface="Palatino" charset="0"/>
                <a:ea typeface="ＭＳ Ｐゴシック" charset="0"/>
                <a:cs typeface="Arial" charset="0"/>
              </a:rPr>
              <a:t>...In almost every act of our daily lives, whether in the sphere of politics or business, in our social conduct or our ethical thinking, we are </a:t>
            </a:r>
            <a:r>
              <a:rPr lang="en-US" sz="2000" dirty="0">
                <a:solidFill>
                  <a:srgbClr val="FF8000"/>
                </a:solidFill>
                <a:latin typeface="Palatino" charset="0"/>
                <a:ea typeface="ＭＳ Ｐゴシック" charset="0"/>
                <a:cs typeface="Arial" charset="0"/>
              </a:rPr>
              <a:t>dominated</a:t>
            </a:r>
            <a:r>
              <a:rPr lang="en-US" sz="2000" dirty="0">
                <a:solidFill>
                  <a:srgbClr val="FFFFFF"/>
                </a:solidFill>
                <a:latin typeface="Palatino" charset="0"/>
                <a:ea typeface="ＭＳ Ｐゴシック" charset="0"/>
                <a:cs typeface="Arial" charset="0"/>
              </a:rPr>
              <a:t> by the relatively small number of persons... who understand the mental processes and social patterns of the masses. </a:t>
            </a:r>
          </a:p>
          <a:p>
            <a:pPr marL="40182" algn="just"/>
            <a:endParaRPr lang="en-US" sz="2000" dirty="0">
              <a:solidFill>
                <a:srgbClr val="FFFFFF"/>
              </a:solidFill>
              <a:latin typeface="Palatino" charset="0"/>
              <a:ea typeface="ＭＳ Ｐゴシック" charset="0"/>
              <a:cs typeface="Arial" charset="0"/>
            </a:endParaRPr>
          </a:p>
          <a:p>
            <a:pPr marL="40182" algn="just"/>
            <a:r>
              <a:rPr lang="en-US" sz="2000" dirty="0">
                <a:solidFill>
                  <a:srgbClr val="FFFFFF"/>
                </a:solidFill>
                <a:latin typeface="Palatino" charset="0"/>
                <a:ea typeface="ＭＳ Ｐゴシック" charset="0"/>
                <a:cs typeface="Arial" charset="0"/>
              </a:rPr>
              <a:t>It is they who </a:t>
            </a:r>
            <a:r>
              <a:rPr lang="en-US" sz="2000" dirty="0">
                <a:solidFill>
                  <a:srgbClr val="FF8000"/>
                </a:solidFill>
                <a:latin typeface="Palatino" charset="0"/>
                <a:ea typeface="ＭＳ Ｐゴシック" charset="0"/>
                <a:cs typeface="Arial" charset="0"/>
              </a:rPr>
              <a:t>pull the wires</a:t>
            </a:r>
            <a:r>
              <a:rPr lang="en-US" sz="2000" dirty="0">
                <a:solidFill>
                  <a:srgbClr val="FFFFFF"/>
                </a:solidFill>
                <a:latin typeface="Palatino" charset="0"/>
                <a:ea typeface="ＭＳ Ｐゴシック" charset="0"/>
                <a:cs typeface="Arial" charset="0"/>
              </a:rPr>
              <a:t> which control the public mind.»</a:t>
            </a:r>
          </a:p>
        </p:txBody>
      </p:sp>
    </p:spTree>
    <p:extLst>
      <p:ext uri="{BB962C8B-B14F-4D97-AF65-F5344CB8AC3E}">
        <p14:creationId xmlns:p14="http://schemas.microsoft.com/office/powerpoint/2010/main" val="159170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217" y="1287345"/>
            <a:ext cx="3836417" cy="5107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ZoneTexte 1">
            <a:extLst>
              <a:ext uri="{FF2B5EF4-FFF2-40B4-BE49-F238E27FC236}">
                <a16:creationId xmlns:a16="http://schemas.microsoft.com/office/drawing/2014/main" id="{C6E2D7D0-9B05-572F-7066-5BBF22992987}"/>
              </a:ext>
            </a:extLst>
          </p:cNvPr>
          <p:cNvSpPr txBox="1"/>
          <p:nvPr/>
        </p:nvSpPr>
        <p:spPr>
          <a:xfrm>
            <a:off x="2231457" y="264497"/>
            <a:ext cx="5159939" cy="646331"/>
          </a:xfrm>
          <a:prstGeom prst="rect">
            <a:avLst/>
          </a:prstGeom>
          <a:noFill/>
        </p:spPr>
        <p:txBody>
          <a:bodyPr wrap="none" rtlCol="0">
            <a:spAutoFit/>
          </a:bodyPr>
          <a:lstStyle/>
          <a:p>
            <a:r>
              <a:rPr lang="fr-FR" dirty="0">
                <a:latin typeface="Bernard MT Condensed" panose="02050806060905020404" pitchFamily="18" charset="77"/>
              </a:rPr>
              <a:t>How to </a:t>
            </a:r>
            <a:r>
              <a:rPr lang="fr-FR" dirty="0" err="1">
                <a:solidFill>
                  <a:srgbClr val="FF6600"/>
                </a:solidFill>
                <a:latin typeface="Bernard MT Condensed" panose="02050806060905020404" pitchFamily="18" charset="77"/>
              </a:rPr>
              <a:t>make</a:t>
            </a:r>
            <a:r>
              <a:rPr lang="fr-FR" dirty="0">
                <a:latin typeface="Bernard MT Condensed" panose="02050806060905020404" pitchFamily="18" charset="77"/>
              </a:rPr>
              <a:t> people </a:t>
            </a:r>
            <a:r>
              <a:rPr lang="fr-FR" dirty="0" err="1">
                <a:latin typeface="Bernard MT Condensed" panose="02050806060905020404" pitchFamily="18" charset="77"/>
              </a:rPr>
              <a:t>want</a:t>
            </a:r>
            <a:r>
              <a:rPr lang="fr-FR" dirty="0">
                <a:latin typeface="Bernard MT Condensed" panose="02050806060905020404" pitchFamily="18" charset="77"/>
              </a:rPr>
              <a:t> </a:t>
            </a:r>
            <a:r>
              <a:rPr lang="fr-FR" sz="3600" dirty="0" err="1">
                <a:latin typeface="Bernard MT Condensed" panose="02050806060905020404" pitchFamily="18" charset="77"/>
              </a:rPr>
              <a:t>things</a:t>
            </a:r>
            <a:r>
              <a:rPr lang="fr-FR" dirty="0">
                <a:latin typeface="Bernard MT Condensed" panose="02050806060905020404" pitchFamily="18" charset="77"/>
              </a:rPr>
              <a:t> </a:t>
            </a:r>
            <a:r>
              <a:rPr lang="fr-FR" dirty="0" err="1">
                <a:latin typeface="Bernard MT Condensed" panose="02050806060905020404" pitchFamily="18" charset="77"/>
              </a:rPr>
              <a:t>they</a:t>
            </a:r>
            <a:r>
              <a:rPr lang="fr-FR" dirty="0">
                <a:latin typeface="Bernard MT Condensed" panose="02050806060905020404" pitchFamily="18" charset="77"/>
              </a:rPr>
              <a:t> </a:t>
            </a:r>
            <a:r>
              <a:rPr lang="fr-FR" dirty="0" err="1">
                <a:latin typeface="Bernard MT Condensed" panose="02050806060905020404" pitchFamily="18" charset="77"/>
              </a:rPr>
              <a:t>don’t</a:t>
            </a:r>
            <a:r>
              <a:rPr lang="fr-FR" dirty="0">
                <a:latin typeface="Bernard MT Condensed" panose="02050806060905020404" pitchFamily="18" charset="77"/>
              </a:rPr>
              <a:t> </a:t>
            </a:r>
            <a:r>
              <a:rPr lang="fr-FR" dirty="0" err="1">
                <a:latin typeface="Bernard MT Condensed" panose="02050806060905020404" pitchFamily="18" charset="77"/>
              </a:rPr>
              <a:t>need</a:t>
            </a:r>
            <a:r>
              <a:rPr lang="fr-FR" dirty="0">
                <a:solidFill>
                  <a:srgbClr val="FF6600"/>
                </a:solidFill>
                <a:latin typeface="Bernard MT Condensed" panose="02050806060905020404" pitchFamily="18" charset="77"/>
              </a:rPr>
              <a:t>?</a:t>
            </a:r>
          </a:p>
        </p:txBody>
      </p:sp>
    </p:spTree>
    <p:extLst>
      <p:ext uri="{BB962C8B-B14F-4D97-AF65-F5344CB8AC3E}">
        <p14:creationId xmlns:p14="http://schemas.microsoft.com/office/powerpoint/2010/main" val="250687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ZoneTexte 1">
            <a:extLst>
              <a:ext uri="{FF2B5EF4-FFF2-40B4-BE49-F238E27FC236}">
                <a16:creationId xmlns:a16="http://schemas.microsoft.com/office/drawing/2014/main" id="{ECFC2F1C-0294-3EBB-10D8-C614AD23F7C9}"/>
              </a:ext>
            </a:extLst>
          </p:cNvPr>
          <p:cNvSpPr txBox="1">
            <a:spLocks noChangeArrowheads="1"/>
          </p:cNvSpPr>
          <p:nvPr/>
        </p:nvSpPr>
        <p:spPr bwMode="auto">
          <a:xfrm>
            <a:off x="5078760" y="5302002"/>
            <a:ext cx="3164649"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eaLnBrk="0" hangingPunct="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eaLnBrk="0" hangingPunct="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eaLnBrk="0" hangingPunct="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eaLnBrk="0" hangingPunct="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eaLnBrk="1" hangingPunct="1"/>
            <a:r>
              <a:rPr lang="fr-FR" altLang="fr-FR" sz="5062">
                <a:solidFill>
                  <a:srgbClr val="FF8000"/>
                </a:solidFill>
                <a:latin typeface="Bernard MT Condensed" panose="02050806060905020404" pitchFamily="18" charset="77"/>
              </a:rPr>
              <a:t>Annonces…</a:t>
            </a:r>
          </a:p>
        </p:txBody>
      </p:sp>
      <p:pic>
        <p:nvPicPr>
          <p:cNvPr id="6146" name="Image 2" descr="traditional_chinese_medicine_sacred_lotus_arts.jpg">
            <a:extLst>
              <a:ext uri="{FF2B5EF4-FFF2-40B4-BE49-F238E27FC236}">
                <a16:creationId xmlns:a16="http://schemas.microsoft.com/office/drawing/2014/main" id="{443C794E-44E8-60FD-5FCB-D30501049C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812" y="238870"/>
            <a:ext cx="3714750" cy="516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05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Free Human Body Connectivity Image | Download at StockCake">
            <a:extLst>
              <a:ext uri="{FF2B5EF4-FFF2-40B4-BE49-F238E27FC236}">
                <a16:creationId xmlns:a16="http://schemas.microsoft.com/office/drawing/2014/main" id="{07239A12-475C-5BA2-B8EF-B9E1EF494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244" y="3579553"/>
            <a:ext cx="5685756" cy="318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ZoneTexte 3">
            <a:extLst>
              <a:ext uri="{FF2B5EF4-FFF2-40B4-BE49-F238E27FC236}">
                <a16:creationId xmlns:a16="http://schemas.microsoft.com/office/drawing/2014/main" id="{41C5A672-A291-CF2B-EE65-2FB7A79964A7}"/>
              </a:ext>
            </a:extLst>
          </p:cNvPr>
          <p:cNvSpPr txBox="1">
            <a:spLocks noChangeArrowheads="1"/>
          </p:cNvSpPr>
          <p:nvPr/>
        </p:nvSpPr>
        <p:spPr bwMode="auto">
          <a:xfrm>
            <a:off x="167432" y="238871"/>
            <a:ext cx="8836868" cy="374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1pPr>
            <a:lvl2pPr marL="742950" indent="-28575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2pPr>
            <a:lvl3pPr marL="11430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3pPr>
            <a:lvl4pPr marL="16002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4pPr>
            <a:lvl5pPr marL="2057400" indent="-228600">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5pPr>
            <a:lvl6pPr marL="25146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6pPr>
            <a:lvl7pPr marL="29718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7pPr>
            <a:lvl8pPr marL="34290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8pPr>
            <a:lvl9pPr marL="3886200" indent="-228600" eaLnBrk="0" fontAlgn="base" hangingPunct="0">
              <a:spcBef>
                <a:spcPct val="0"/>
              </a:spcBef>
              <a:spcAft>
                <a:spcPct val="0"/>
              </a:spcAft>
              <a:defRPr sz="3400">
                <a:solidFill>
                  <a:srgbClr val="000000"/>
                </a:solidFill>
                <a:latin typeface="Arial" panose="020B0604020202020204" pitchFamily="34" charset="0"/>
                <a:ea typeface="ヒラギノ角ゴ ProN W3" panose="020B0300000000000000" charset="-128"/>
                <a:sym typeface="Arial" panose="020B0604020202020204" pitchFamily="34" charset="0"/>
              </a:defRPr>
            </a:lvl9pPr>
          </a:lstStyle>
          <a:p>
            <a:pPr eaLnBrk="1" hangingPunct="1"/>
            <a:r>
              <a:rPr lang="fr-CA" altLang="fr-FR" sz="3600" dirty="0">
                <a:solidFill>
                  <a:srgbClr val="FF6600"/>
                </a:solidFill>
                <a:latin typeface="Bernard MT Condensed" panose="02050806060905020404" pitchFamily="18" charset="77"/>
              </a:rPr>
              <a:t>À l’âge </a:t>
            </a:r>
            <a:r>
              <a:rPr lang="fr-CA" altLang="fr-FR" sz="2391" dirty="0">
                <a:solidFill>
                  <a:schemeClr val="tx1"/>
                </a:solidFill>
                <a:latin typeface="Bernard MT Condensed" panose="02050806060905020404" pitchFamily="18" charset="77"/>
              </a:rPr>
              <a:t>des profils numériques destinés à saisir nos singularisations, on ne peut ni penser nos sociétés comme composées d’« individus » communiquant des « informations » à travers des « médias », ni se contenter de raisonner en termes de « masses » indistinctes ballottées par de grands manipulateurs. Ce qu’il faut nous apprendre à voir et à expliquer, ce sont </a:t>
            </a:r>
            <a:r>
              <a:rPr lang="fr-CA" altLang="fr-FR" sz="2391" i="1" dirty="0">
                <a:solidFill>
                  <a:srgbClr val="FF6600"/>
                </a:solidFill>
                <a:latin typeface="Bernard MT Condensed" panose="02050806060905020404" pitchFamily="18" charset="77"/>
              </a:rPr>
              <a:t>les médiums</a:t>
            </a:r>
            <a:r>
              <a:rPr lang="fr-CA" altLang="fr-FR" sz="2391" dirty="0">
                <a:solidFill>
                  <a:srgbClr val="FF6600"/>
                </a:solidFill>
                <a:latin typeface="Bernard MT Condensed" panose="02050806060905020404" pitchFamily="18" charset="77"/>
              </a:rPr>
              <a:t> </a:t>
            </a:r>
            <a:r>
              <a:rPr lang="fr-CA" altLang="fr-FR" sz="2391" dirty="0">
                <a:solidFill>
                  <a:schemeClr val="tx1"/>
                </a:solidFill>
                <a:latin typeface="Bernard MT Condensed" panose="02050806060905020404" pitchFamily="18" charset="77"/>
              </a:rPr>
              <a:t>(milieux, médiateurs et mages, multiples et superposés) dans lesquels nous sommes </a:t>
            </a:r>
            <a:r>
              <a:rPr lang="fr-CA" altLang="fr-FR" sz="3375" dirty="0">
                <a:solidFill>
                  <a:schemeClr val="tx1"/>
                </a:solidFill>
                <a:latin typeface="Bernard MT Condensed" panose="02050806060905020404" pitchFamily="18" charset="77"/>
              </a:rPr>
              <a:t>immergés</a:t>
            </a:r>
            <a:r>
              <a:rPr lang="fr-CA" altLang="fr-FR" sz="2391" dirty="0">
                <a:solidFill>
                  <a:schemeClr val="tx1"/>
                </a:solidFill>
                <a:latin typeface="Bernard MT Condensed" panose="02050806060905020404" pitchFamily="18" charset="77"/>
              </a:rPr>
              <a:t>, qui nous font respirer, inspirer, expirer les idées et les désirs qui nous animent tous, chacun de façon singulière.</a:t>
            </a:r>
            <a:endParaRPr lang="fr-FR" altLang="fr-FR" sz="2391" dirty="0">
              <a:solidFill>
                <a:schemeClr val="tx1"/>
              </a:solidFill>
              <a:latin typeface="Bernard MT Condensed" panose="02050806060905020404" pitchFamily="18" charset="77"/>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a:extLst>
              <a:ext uri="{FF2B5EF4-FFF2-40B4-BE49-F238E27FC236}">
                <a16:creationId xmlns:a16="http://schemas.microsoft.com/office/drawing/2014/main" id="{25EAC0F7-9B60-CDDC-BDF7-5539209FD2D4}"/>
              </a:ext>
            </a:extLst>
          </p:cNvPr>
          <p:cNvSpPr txBox="1">
            <a:spLocks noChangeArrowheads="1"/>
          </p:cNvSpPr>
          <p:nvPr/>
        </p:nvSpPr>
        <p:spPr bwMode="auto">
          <a:xfrm>
            <a:off x="303213" y="228600"/>
            <a:ext cx="86121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4400" i="1">
                <a:solidFill>
                  <a:srgbClr val="FF8000"/>
                </a:solidFill>
                <a:latin typeface="Cambria" panose="02040503050406030204" pitchFamily="18" charset="0"/>
              </a:rPr>
              <a:t>- medium</a:t>
            </a:r>
            <a:r>
              <a:rPr lang="fr-FR" altLang="fr-FR" sz="4400">
                <a:solidFill>
                  <a:srgbClr val="FF8000"/>
                </a:solidFill>
                <a:latin typeface="Cambria" panose="02040503050406030204" pitchFamily="18" charset="0"/>
              </a:rPr>
              <a:t> - </a:t>
            </a:r>
            <a:r>
              <a:rPr lang="fr-FR" altLang="fr-FR" sz="4400" i="1">
                <a:solidFill>
                  <a:srgbClr val="FF8000"/>
                </a:solidFill>
                <a:latin typeface="Cambria" panose="02040503050406030204" pitchFamily="18" charset="0"/>
              </a:rPr>
              <a:t>media</a:t>
            </a:r>
            <a:r>
              <a:rPr lang="fr-FR" altLang="fr-FR" sz="4400">
                <a:solidFill>
                  <a:srgbClr val="FF8000"/>
                </a:solidFill>
                <a:latin typeface="Cambria" panose="02040503050406030204" pitchFamily="18" charset="0"/>
              </a:rPr>
              <a:t> - média - médias -</a:t>
            </a:r>
            <a:endParaRPr lang="fr-FR" altLang="fr-FR" sz="5400">
              <a:solidFill>
                <a:srgbClr val="FF8000"/>
              </a:solidFill>
              <a:latin typeface="Cambria" panose="02040503050406030204" pitchFamily="18" charset="0"/>
            </a:endParaRPr>
          </a:p>
        </p:txBody>
      </p:sp>
      <p:sp>
        <p:nvSpPr>
          <p:cNvPr id="20482" name="Text Box 3">
            <a:extLst>
              <a:ext uri="{FF2B5EF4-FFF2-40B4-BE49-F238E27FC236}">
                <a16:creationId xmlns:a16="http://schemas.microsoft.com/office/drawing/2014/main" id="{BF845C45-C090-9E02-8C09-B04FE0DD5C9E}"/>
              </a:ext>
            </a:extLst>
          </p:cNvPr>
          <p:cNvSpPr txBox="1">
            <a:spLocks noChangeArrowheads="1"/>
          </p:cNvSpPr>
          <p:nvPr/>
        </p:nvSpPr>
        <p:spPr bwMode="auto">
          <a:xfrm>
            <a:off x="76200" y="5486400"/>
            <a:ext cx="9074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4800">
                <a:solidFill>
                  <a:srgbClr val="FF8000"/>
                </a:solidFill>
                <a:latin typeface="Cambria" panose="02040503050406030204" pitchFamily="18" charset="0"/>
              </a:rPr>
              <a:t>- médié - médiatique - médiatisé -</a:t>
            </a:r>
            <a:r>
              <a:rPr lang="fr-FR" altLang="fr-FR" sz="6000">
                <a:solidFill>
                  <a:srgbClr val="FF8000"/>
                </a:solidFill>
                <a:latin typeface="Cambria" panose="02040503050406030204" pitchFamily="18" charset="0"/>
              </a:rPr>
              <a:t> </a:t>
            </a:r>
          </a:p>
        </p:txBody>
      </p:sp>
      <p:pic>
        <p:nvPicPr>
          <p:cNvPr id="20483" name="Picture 4" descr="Matrix-1">
            <a:extLst>
              <a:ext uri="{FF2B5EF4-FFF2-40B4-BE49-F238E27FC236}">
                <a16:creationId xmlns:a16="http://schemas.microsoft.com/office/drawing/2014/main" id="{881AEEAD-05D9-D2BA-90ED-83DFDC8D3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 2" descr="AnimalMediumGlowingChimp.jpg">
            <a:extLst>
              <a:ext uri="{FF2B5EF4-FFF2-40B4-BE49-F238E27FC236}">
                <a16:creationId xmlns:a16="http://schemas.microsoft.com/office/drawing/2014/main" id="{DE187D19-4290-DD27-8749-49B188769C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869" y="1058168"/>
            <a:ext cx="7746504" cy="581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2">
            <a:extLst>
              <a:ext uri="{FF2B5EF4-FFF2-40B4-BE49-F238E27FC236}">
                <a16:creationId xmlns:a16="http://schemas.microsoft.com/office/drawing/2014/main" id="{0BB54751-6B34-74A7-49D2-52C52E3BDB1F}"/>
              </a:ext>
            </a:extLst>
          </p:cNvPr>
          <p:cNvSpPr txBox="1">
            <a:spLocks noChangeArrowheads="1"/>
          </p:cNvSpPr>
          <p:nvPr/>
        </p:nvSpPr>
        <p:spPr bwMode="auto">
          <a:xfrm>
            <a:off x="3812977" y="-13394"/>
            <a:ext cx="4070343" cy="157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9632" i="1" dirty="0">
                <a:solidFill>
                  <a:srgbClr val="FF6600"/>
                </a:solidFill>
                <a:latin typeface="Bernard MT Condensed" panose="02050806060905020404" pitchFamily="18" charset="77"/>
                <a:ea typeface="ＭＳ Ｐゴシック" panose="020B0600070205080204" pitchFamily="34" charset="-128"/>
                <a:sym typeface="Arial" panose="020B0604020202020204" pitchFamily="34" charset="0"/>
              </a:rPr>
              <a:t>medium</a:t>
            </a:r>
            <a:endParaRPr lang="fr-FR" altLang="fr-FR" sz="5976" dirty="0">
              <a:solidFill>
                <a:srgbClr val="FF6600"/>
              </a:solidFill>
              <a:latin typeface="Bernard MT Condensed" panose="02050806060905020404" pitchFamily="18" charset="77"/>
              <a:ea typeface="ＭＳ Ｐゴシック" panose="020B0600070205080204" pitchFamily="34" charset="-128"/>
              <a:sym typeface="Arial" panose="020B0604020202020204" pitchFamily="34" charset="0"/>
            </a:endParaRPr>
          </a:p>
        </p:txBody>
      </p:sp>
      <p:sp>
        <p:nvSpPr>
          <p:cNvPr id="65539" name="Text Box 3">
            <a:extLst>
              <a:ext uri="{FF2B5EF4-FFF2-40B4-BE49-F238E27FC236}">
                <a16:creationId xmlns:a16="http://schemas.microsoft.com/office/drawing/2014/main" id="{AD2E1F72-D9BE-E2AF-2B64-BD9DC0B4C506}"/>
              </a:ext>
            </a:extLst>
          </p:cNvPr>
          <p:cNvSpPr txBox="1">
            <a:spLocks noChangeArrowheads="1"/>
          </p:cNvSpPr>
          <p:nvPr/>
        </p:nvSpPr>
        <p:spPr bwMode="auto">
          <a:xfrm>
            <a:off x="380628" y="1752451"/>
            <a:ext cx="3214688" cy="440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 typeface="Wingdings" pitchFamily="2" charset="2"/>
              <a:buChar char="ü"/>
            </a:pPr>
            <a:r>
              <a:rPr lang="fr-FR" altLang="fr-FR" sz="1687">
                <a:latin typeface="Bernard MT Condensed" panose="02050806060905020404" pitchFamily="18" charset="77"/>
                <a:ea typeface="ＭＳ Ｐゴシック" panose="020B0600070205080204" pitchFamily="34" charset="-128"/>
                <a:sym typeface="Arial" panose="020B0604020202020204" pitchFamily="34" charset="0"/>
              </a:rPr>
              <a:t> </a:t>
            </a:r>
            <a:r>
              <a:rPr lang="fr-FR" altLang="fr-FR" sz="4781">
                <a:latin typeface="Bernard MT Condensed" panose="02050806060905020404" pitchFamily="18" charset="77"/>
                <a:ea typeface="ＭＳ Ｐゴシック" panose="020B0600070205080204" pitchFamily="34" charset="-128"/>
                <a:sym typeface="Arial" panose="020B0604020202020204" pitchFamily="34" charset="0"/>
              </a:rPr>
              <a:t>Mot latin signifiant</a:t>
            </a:r>
            <a:r>
              <a:rPr lang="fr-FR" altLang="fr-FR" sz="3234">
                <a:latin typeface="Bernard MT Condensed" panose="02050806060905020404" pitchFamily="18" charset="77"/>
                <a:ea typeface="ＭＳ Ｐゴシック" panose="020B0600070205080204" pitchFamily="34" charset="-128"/>
                <a:sym typeface="Arial" panose="020B0604020202020204" pitchFamily="34" charset="0"/>
              </a:rPr>
              <a:t> </a:t>
            </a:r>
            <a:r>
              <a:rPr lang="fr-FR" altLang="fr-FR" sz="4781">
                <a:latin typeface="Bernard MT Condensed" panose="02050806060905020404" pitchFamily="18" charset="77"/>
                <a:ea typeface="ＭＳ Ｐゴシック" panose="020B0600070205080204" pitchFamily="34" charset="-128"/>
                <a:sym typeface="Arial" panose="020B0604020202020204" pitchFamily="34" charset="0"/>
              </a:rPr>
              <a:t>« milieu »,</a:t>
            </a:r>
            <a:r>
              <a:rPr lang="fr-FR" altLang="fr-FR" sz="3234">
                <a:latin typeface="Bernard MT Condensed" panose="02050806060905020404" pitchFamily="18" charset="77"/>
                <a:ea typeface="ＭＳ Ｐゴシック" panose="020B0600070205080204" pitchFamily="34" charset="-128"/>
                <a:sym typeface="Arial" panose="020B0604020202020204" pitchFamily="34" charset="0"/>
              </a:rPr>
              <a:t> « intermédiaire » ou </a:t>
            </a:r>
            <a:r>
              <a:rPr lang="fr-FR" altLang="fr-FR" sz="4008">
                <a:latin typeface="Bernard MT Condensed" panose="02050806060905020404" pitchFamily="18" charset="77"/>
                <a:ea typeface="ＭＳ Ｐゴシック" panose="020B0600070205080204" pitchFamily="34" charset="-128"/>
                <a:sym typeface="Arial" panose="020B0604020202020204" pitchFamily="34" charset="0"/>
              </a:rPr>
              <a:t>« moyen »</a:t>
            </a:r>
          </a:p>
          <a:p>
            <a:pPr eaLnBrk="1" hangingPunct="1">
              <a:spcBef>
                <a:spcPct val="0"/>
              </a:spcBef>
              <a:buSzTx/>
              <a:buFont typeface="Wingdings" pitchFamily="2" charset="2"/>
              <a:buChar char="ü"/>
            </a:pPr>
            <a:endParaRPr lang="fr-FR" altLang="fr-FR" sz="3234">
              <a:latin typeface="Bernard MT Condensed" panose="02050806060905020404" pitchFamily="18" charset="77"/>
              <a:ea typeface="ＭＳ Ｐゴシック" panose="020B0600070205080204" pitchFamily="34" charset="-128"/>
              <a:sym typeface="Arial" panose="020B0604020202020204" pitchFamily="34" charset="0"/>
            </a:endParaRPr>
          </a:p>
          <a:p>
            <a:pPr eaLnBrk="1" hangingPunct="1">
              <a:spcBef>
                <a:spcPct val="0"/>
              </a:spcBef>
              <a:buSzTx/>
              <a:buFont typeface="Wingdings" pitchFamily="2" charset="2"/>
              <a:buChar char="ü"/>
            </a:pPr>
            <a:r>
              <a:rPr lang="fr-FR" altLang="fr-FR" sz="3234">
                <a:latin typeface="Bernard MT Condensed" panose="02050806060905020404" pitchFamily="18" charset="77"/>
                <a:ea typeface="ＭＳ Ｐゴシック" panose="020B0600070205080204" pitchFamily="34" charset="-128"/>
                <a:sym typeface="Arial" panose="020B0604020202020204" pitchFamily="34" charset="0"/>
              </a:rPr>
              <a:t> pluriel: </a:t>
            </a:r>
            <a:r>
              <a:rPr lang="fr-FR" altLang="fr-FR" sz="3234" i="1">
                <a:latin typeface="Bernard MT Condensed" panose="02050806060905020404" pitchFamily="18" charset="77"/>
                <a:ea typeface="ＭＳ Ｐゴシック" panose="020B0600070205080204" pitchFamily="34" charset="-128"/>
                <a:sym typeface="Arial" panose="020B0604020202020204" pitchFamily="34" charset="0"/>
              </a:rPr>
              <a:t>media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 1" descr="model_sheet_chamane_shaman_argant_romain_drs_blog_2012.jpg">
            <a:extLst>
              <a:ext uri="{FF2B5EF4-FFF2-40B4-BE49-F238E27FC236}">
                <a16:creationId xmlns:a16="http://schemas.microsoft.com/office/drawing/2014/main" id="{A2461BE1-76E9-83BD-E0AD-3D395392DBF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4669"/>
          <a:stretch>
            <a:fillRect/>
          </a:stretch>
        </p:blipFill>
        <p:spPr bwMode="auto">
          <a:xfrm>
            <a:off x="0" y="999010"/>
            <a:ext cx="9144000" cy="5872385"/>
          </a:xfrm>
          <a:prstGeom prst="rect">
            <a:avLst/>
          </a:prstGeom>
          <a:noFill/>
          <a:ln>
            <a:noFill/>
          </a:ln>
          <a:extLst>
            <a:ext uri="{909E8E84-426E-40DD-AFC4-6F175D3DCCD1}">
              <a14:hiddenFill xmlns:a14="http://schemas.microsoft.com/office/drawing/2010/main">
                <a:solidFill>
                  <a:srgbClr val="FFFFFF">
                    <a:alpha val="4392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a:extLst>
              <a:ext uri="{FF2B5EF4-FFF2-40B4-BE49-F238E27FC236}">
                <a16:creationId xmlns:a16="http://schemas.microsoft.com/office/drawing/2014/main" id="{3862A782-99F0-4672-B7AE-233951556B06}"/>
              </a:ext>
            </a:extLst>
          </p:cNvPr>
          <p:cNvSpPr>
            <a:spLocks noChangeArrowheads="1"/>
          </p:cNvSpPr>
          <p:nvPr/>
        </p:nvSpPr>
        <p:spPr bwMode="auto">
          <a:xfrm>
            <a:off x="4572000" y="-216545"/>
            <a:ext cx="3730506" cy="144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8789">
                <a:solidFill>
                  <a:srgbClr val="FFFFFF"/>
                </a:solidFill>
                <a:latin typeface="Bernard MT Condensed" panose="02050806060905020404" pitchFamily="18" charset="77"/>
                <a:sym typeface="Arial" panose="020B0604020202020204" pitchFamily="34" charset="0"/>
              </a:rPr>
              <a:t>m</a:t>
            </a:r>
            <a:r>
              <a:rPr lang="fr-FR" altLang="fr-FR" sz="8789">
                <a:solidFill>
                  <a:srgbClr val="FF8000"/>
                </a:solidFill>
                <a:latin typeface="Bernard MT Condensed" panose="02050806060905020404" pitchFamily="18" charset="77"/>
                <a:sym typeface="Arial" panose="020B0604020202020204" pitchFamily="34" charset="0"/>
              </a:rPr>
              <a:t>é</a:t>
            </a:r>
            <a:r>
              <a:rPr lang="fr-FR" altLang="fr-FR" sz="8789">
                <a:solidFill>
                  <a:srgbClr val="FFFFFF"/>
                </a:solidFill>
                <a:latin typeface="Bernard MT Condensed" panose="02050806060905020404" pitchFamily="18" charset="77"/>
                <a:sym typeface="Arial" panose="020B0604020202020204" pitchFamily="34" charset="0"/>
              </a:rPr>
              <a:t>dium</a:t>
            </a:r>
            <a:endParaRPr lang="fr-FR" altLang="fr-FR" sz="9632" i="1">
              <a:solidFill>
                <a:srgbClr val="FFFFFF"/>
              </a:solidFill>
              <a:latin typeface="Bernard MT Condensed" panose="02050806060905020404" pitchFamily="18" charset="77"/>
              <a:sym typeface="Arial" panose="020B0604020202020204" pitchFamily="34" charset="0"/>
            </a:endParaRPr>
          </a:p>
        </p:txBody>
      </p:sp>
      <p:sp>
        <p:nvSpPr>
          <p:cNvPr id="67587" name="Text Box 3">
            <a:extLst>
              <a:ext uri="{FF2B5EF4-FFF2-40B4-BE49-F238E27FC236}">
                <a16:creationId xmlns:a16="http://schemas.microsoft.com/office/drawing/2014/main" id="{10BCC108-CD53-97A0-1478-F8149F1B2976}"/>
              </a:ext>
            </a:extLst>
          </p:cNvPr>
          <p:cNvSpPr txBox="1">
            <a:spLocks noChangeArrowheads="1"/>
          </p:cNvSpPr>
          <p:nvPr/>
        </p:nvSpPr>
        <p:spPr bwMode="auto">
          <a:xfrm>
            <a:off x="1139652" y="2594074"/>
            <a:ext cx="4496098" cy="346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 typeface="Wingdings" pitchFamily="2" charset="2"/>
              <a:buChar char="ü"/>
            </a:pPr>
            <a:r>
              <a:rPr lang="fr-FR" altLang="fr-FR" sz="1687" dirty="0">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Accentué en vieux français où il appara</a:t>
            </a:r>
            <a:r>
              <a:rPr lang="fr-FR" altLang="ja-JP" sz="1687" dirty="0">
                <a:solidFill>
                  <a:srgbClr val="FFFFFF"/>
                </a:solidFill>
                <a:latin typeface="Bernard MT Condensed" panose="02050806060905020404" pitchFamily="18" charset="77"/>
                <a:sym typeface="Arial" panose="020B0604020202020204" pitchFamily="34" charset="0"/>
              </a:rPr>
              <a:t>ît au milieu du XVI</a:t>
            </a:r>
            <a:r>
              <a:rPr lang="fr-FR" altLang="ja-JP" sz="1687" baseline="30000" dirty="0">
                <a:solidFill>
                  <a:srgbClr val="FFFFFF"/>
                </a:solidFill>
                <a:latin typeface="Bernard MT Condensed" panose="02050806060905020404" pitchFamily="18" charset="77"/>
                <a:sym typeface="Arial" panose="020B0604020202020204" pitchFamily="34" charset="0"/>
              </a:rPr>
              <a:t>e</a:t>
            </a:r>
            <a:r>
              <a:rPr lang="fr-FR" altLang="ja-JP" sz="1687" dirty="0">
                <a:solidFill>
                  <a:srgbClr val="FFFFFF"/>
                </a:solidFill>
                <a:latin typeface="Bernard MT Condensed" panose="02050806060905020404" pitchFamily="18" charset="77"/>
                <a:sym typeface="Arial" panose="020B0604020202020204" pitchFamily="34" charset="0"/>
              </a:rPr>
              <a:t> siècle, il gardera le sens qu’il avait en latin (« </a:t>
            </a:r>
            <a:r>
              <a:rPr lang="fr-FR" altLang="ja-JP" sz="1687" dirty="0">
                <a:solidFill>
                  <a:srgbClr val="FF6600"/>
                </a:solidFill>
                <a:latin typeface="Bernard MT Condensed" panose="02050806060905020404" pitchFamily="18" charset="77"/>
                <a:sym typeface="Arial" panose="020B0604020202020204" pitchFamily="34" charset="0"/>
              </a:rPr>
              <a:t>milieu</a:t>
            </a:r>
            <a:r>
              <a:rPr lang="fr-FR" altLang="ja-JP" sz="1687" dirty="0">
                <a:solidFill>
                  <a:srgbClr val="FFFFFF"/>
                </a:solidFill>
                <a:latin typeface="Bernard MT Condensed" panose="02050806060905020404" pitchFamily="18" charset="77"/>
                <a:sym typeface="Arial" panose="020B0604020202020204" pitchFamily="34" charset="0"/>
              </a:rPr>
              <a:t>, </a:t>
            </a:r>
            <a:r>
              <a:rPr lang="fr-FR" altLang="ja-JP" sz="1687" dirty="0">
                <a:solidFill>
                  <a:srgbClr val="FF6600"/>
                </a:solidFill>
                <a:latin typeface="Bernard MT Condensed" panose="02050806060905020404" pitchFamily="18" charset="77"/>
                <a:sym typeface="Arial" panose="020B0604020202020204" pitchFamily="34" charset="0"/>
              </a:rPr>
              <a:t>intermédiaire</a:t>
            </a:r>
            <a:r>
              <a:rPr lang="fr-FR" altLang="ja-JP" sz="1687" dirty="0">
                <a:solidFill>
                  <a:srgbClr val="FFFFFF"/>
                </a:solidFill>
                <a:latin typeface="Bernard MT Condensed" panose="02050806060905020404" pitchFamily="18" charset="77"/>
                <a:sym typeface="Arial" panose="020B0604020202020204" pitchFamily="34" charset="0"/>
              </a:rPr>
              <a:t> ») jusqu’au XIX</a:t>
            </a:r>
            <a:r>
              <a:rPr lang="fr-FR" altLang="ja-JP" sz="1687" baseline="30000" dirty="0">
                <a:solidFill>
                  <a:srgbClr val="FFFFFF"/>
                </a:solidFill>
                <a:latin typeface="Bernard MT Condensed" panose="02050806060905020404" pitchFamily="18" charset="77"/>
                <a:sym typeface="Arial" panose="020B0604020202020204" pitchFamily="34" charset="0"/>
              </a:rPr>
              <a:t>e</a:t>
            </a:r>
            <a:r>
              <a:rPr lang="fr-FR" altLang="ja-JP" sz="1687" dirty="0">
                <a:solidFill>
                  <a:srgbClr val="FFFFFF"/>
                </a:solidFill>
                <a:latin typeface="Bernard MT Condensed" panose="02050806060905020404" pitchFamily="18" charset="77"/>
                <a:sym typeface="Arial" panose="020B0604020202020204" pitchFamily="34" charset="0"/>
              </a:rPr>
              <a:t> siècle.  </a:t>
            </a:r>
          </a:p>
          <a:p>
            <a:pPr eaLnBrk="1" hangingPunct="1">
              <a:spcBef>
                <a:spcPct val="0"/>
              </a:spcBef>
              <a:buSzTx/>
              <a:buFontTx/>
              <a:buNone/>
            </a:pPr>
            <a:endParaRPr lang="fr-FR" altLang="ja-JP" sz="1687" dirty="0">
              <a:solidFill>
                <a:srgbClr val="FFFFFF"/>
              </a:solidFill>
              <a:latin typeface="Bernard MT Condensed" panose="02050806060905020404" pitchFamily="18" charset="77"/>
              <a:sym typeface="Arial" panose="020B0604020202020204" pitchFamily="34" charset="0"/>
            </a:endParaRPr>
          </a:p>
          <a:p>
            <a:pPr eaLnBrk="1" hangingPunct="1">
              <a:spcBef>
                <a:spcPct val="0"/>
              </a:spcBef>
              <a:buSzTx/>
              <a:buFont typeface="Wingdings" pitchFamily="2" charset="2"/>
              <a:buChar char="ü"/>
            </a:pPr>
            <a:r>
              <a:rPr lang="fr-FR" altLang="ja-JP" sz="1687" dirty="0">
                <a:solidFill>
                  <a:srgbClr val="FFFFFF"/>
                </a:solidFill>
                <a:latin typeface="Bernard MT Condensed" panose="02050806060905020404" pitchFamily="18" charset="77"/>
                <a:sym typeface="Arial" panose="020B0604020202020204" pitchFamily="34" charset="0"/>
              </a:rPr>
              <a:t> Entre  temps,  le philosophe, </a:t>
            </a:r>
            <a:r>
              <a:rPr lang="fr-FR" altLang="fr-FR" sz="1687" dirty="0">
                <a:solidFill>
                  <a:srgbClr val="FFFFFF"/>
                </a:solidFill>
                <a:latin typeface="Bernard MT Condensed" panose="02050806060905020404" pitchFamily="18" charset="77"/>
                <a:sym typeface="Arial" panose="020B0604020202020204" pitchFamily="34" charset="0"/>
              </a:rPr>
              <a:t>scientifique et théologien suédois Swedenborg  lui donna  son sens  moderne « d</a:t>
            </a:r>
            <a:r>
              <a:rPr lang="ja-JP" altLang="fr-FR" sz="1687">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a:t>
            </a:r>
            <a:r>
              <a:rPr lang="fr-FR" altLang="ja-JP" sz="1687" dirty="0">
                <a:solidFill>
                  <a:srgbClr val="FF6600"/>
                </a:solidFill>
                <a:latin typeface="Bernard MT Condensed" panose="02050806060905020404" pitchFamily="18" charset="77"/>
                <a:sym typeface="Arial" panose="020B0604020202020204" pitchFamily="34" charset="0"/>
              </a:rPr>
              <a:t>intermédiaire entre  les  vivants  et  les morts</a:t>
            </a:r>
            <a:r>
              <a:rPr lang="fr-FR" altLang="ja-JP" sz="1687" dirty="0">
                <a:solidFill>
                  <a:srgbClr val="FFFFFF"/>
                </a:solidFill>
                <a:latin typeface="Bernard MT Condensed" panose="02050806060905020404" pitchFamily="18" charset="77"/>
                <a:sym typeface="Arial" panose="020B0604020202020204" pitchFamily="34" charset="0"/>
              </a:rPr>
              <a:t> »,  une personne réputée pouvoir parler avec les esprits. </a:t>
            </a:r>
          </a:p>
          <a:p>
            <a:pPr eaLnBrk="1" hangingPunct="1">
              <a:spcBef>
                <a:spcPct val="0"/>
              </a:spcBef>
              <a:buSzTx/>
              <a:buFont typeface="Wingdings" pitchFamily="2" charset="2"/>
              <a:buChar char="ü"/>
            </a:pPr>
            <a:endParaRPr lang="fr-FR" altLang="fr-FR" sz="1687" dirty="0">
              <a:solidFill>
                <a:srgbClr val="FFFFFF"/>
              </a:solidFill>
              <a:latin typeface="Bernard MT Condensed" panose="02050806060905020404" pitchFamily="18" charset="77"/>
              <a:sym typeface="Arial" panose="020B0604020202020204" pitchFamily="34" charset="0"/>
            </a:endParaRPr>
          </a:p>
          <a:p>
            <a:pPr eaLnBrk="1" hangingPunct="1">
              <a:spcBef>
                <a:spcPct val="0"/>
              </a:spcBef>
              <a:buSzTx/>
              <a:buFont typeface="Wingdings" pitchFamily="2" charset="2"/>
              <a:buChar char="ü"/>
            </a:pPr>
            <a:r>
              <a:rPr lang="fr-FR" altLang="fr-FR" sz="1687" dirty="0">
                <a:solidFill>
                  <a:srgbClr val="FFFFFF"/>
                </a:solidFill>
                <a:latin typeface="Bernard MT Condensed" panose="02050806060905020404" pitchFamily="18" charset="77"/>
                <a:sym typeface="Arial" panose="020B0604020202020204" pitchFamily="34" charset="0"/>
              </a:rPr>
              <a:t>  pluriel: médiums </a:t>
            </a:r>
          </a:p>
          <a:p>
            <a:pPr algn="just" eaLnBrk="1" hangingPunct="1">
              <a:spcBef>
                <a:spcPct val="0"/>
              </a:spcBef>
              <a:buSzTx/>
              <a:buFontTx/>
              <a:buNone/>
            </a:pPr>
            <a:endParaRPr lang="fr-FR" altLang="fr-FR" sz="1687" dirty="0">
              <a:solidFill>
                <a:srgbClr val="FFFFFF"/>
              </a:solidFill>
              <a:latin typeface="Bernard MT Condensed" panose="02050806060905020404" pitchFamily="18" charset="77"/>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a:extLst>
              <a:ext uri="{FF2B5EF4-FFF2-40B4-BE49-F238E27FC236}">
                <a16:creationId xmlns:a16="http://schemas.microsoft.com/office/drawing/2014/main" id="{92D04E98-A332-5781-2FE0-AA9D6EB32380}"/>
              </a:ext>
            </a:extLst>
          </p:cNvPr>
          <p:cNvSpPr txBox="1">
            <a:spLocks noChangeArrowheads="1"/>
          </p:cNvSpPr>
          <p:nvPr/>
        </p:nvSpPr>
        <p:spPr bwMode="auto">
          <a:xfrm>
            <a:off x="724421" y="2264793"/>
            <a:ext cx="3504902" cy="398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marL="457200" indent="-4572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Quelques autres sens :</a:t>
            </a:r>
          </a:p>
          <a:p>
            <a:pPr eaLnBrk="1" hangingPunct="1">
              <a:spcBef>
                <a:spcPct val="0"/>
              </a:spcBef>
              <a:buSzTx/>
              <a:buFontTx/>
              <a:buNone/>
            </a:pPr>
            <a:endParaRPr lang="fr-FR"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endParaRPr>
          </a:p>
          <a:p>
            <a:pPr eaLnBrk="1" hangingPunct="1">
              <a:spcBef>
                <a:spcPct val="0"/>
              </a:spcBef>
              <a:buSzTx/>
              <a:buFont typeface="Wingdings" pitchFamily="2" charset="2"/>
              <a:buChar char="ü"/>
            </a:pPr>
            <a:r>
              <a:rPr lang="fr-FR" altLang="fr-FR" sz="2531">
                <a:solidFill>
                  <a:srgbClr val="FF8000"/>
                </a:solidFill>
                <a:latin typeface="Bernard MT Condensed" panose="02050806060905020404" pitchFamily="18" charset="77"/>
                <a:ea typeface="ＭＳ Ｐゴシック" panose="020B0600070205080204" pitchFamily="34" charset="-128"/>
                <a:sym typeface="Arial" panose="020B0604020202020204" pitchFamily="34" charset="0"/>
              </a:rPr>
              <a:t>Musique</a:t>
            </a:r>
            <a:r>
              <a:rPr lang="fr-FR"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 étendue de la voix </a:t>
            </a:r>
          </a:p>
          <a:p>
            <a:pPr eaLnBrk="1" hangingPunct="1">
              <a:spcBef>
                <a:spcPct val="0"/>
              </a:spcBef>
              <a:buSzTx/>
              <a:buFont typeface="Wingdings" pitchFamily="2" charset="2"/>
              <a:buChar char="ü"/>
            </a:pPr>
            <a:r>
              <a:rPr lang="fr-FR" altLang="fr-FR" sz="2531">
                <a:solidFill>
                  <a:srgbClr val="FF8000"/>
                </a:solidFill>
                <a:latin typeface="Bernard MT Condensed" panose="02050806060905020404" pitchFamily="18" charset="77"/>
                <a:ea typeface="ＭＳ Ｐゴシック" panose="020B0600070205080204" pitchFamily="34" charset="-128"/>
                <a:sym typeface="Arial" panose="020B0604020202020204" pitchFamily="34" charset="0"/>
              </a:rPr>
              <a:t>Peinture</a:t>
            </a:r>
            <a:r>
              <a:rPr lang="fr-FR"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 liquide servant à détremper les couleurs </a:t>
            </a:r>
          </a:p>
          <a:p>
            <a:pPr eaLnBrk="1" hangingPunct="1">
              <a:spcBef>
                <a:spcPct val="0"/>
              </a:spcBef>
              <a:buSzTx/>
              <a:buFont typeface="Wingdings" pitchFamily="2" charset="2"/>
              <a:buChar char="ü"/>
            </a:pPr>
            <a:r>
              <a:rPr lang="fr-FR" altLang="fr-FR" sz="2531">
                <a:solidFill>
                  <a:srgbClr val="FF8000"/>
                </a:solidFill>
                <a:latin typeface="Bernard MT Condensed" panose="02050806060905020404" pitchFamily="18" charset="77"/>
                <a:ea typeface="ＭＳ Ｐゴシック" panose="020B0600070205080204" pitchFamily="34" charset="-128"/>
                <a:sym typeface="Arial" panose="020B0604020202020204" pitchFamily="34" charset="0"/>
              </a:rPr>
              <a:t>Logique</a:t>
            </a:r>
            <a:r>
              <a:rPr lang="fr-FR"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 proposition moyenne d</a:t>
            </a:r>
            <a:r>
              <a:rPr lang="ja-JP" altLang="fr-FR" sz="253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a:t>
            </a:r>
            <a:r>
              <a:rPr lang="fr-FR" altLang="ja-JP" sz="2531">
                <a:solidFill>
                  <a:srgbClr val="FFFFFF"/>
                </a:solidFill>
                <a:latin typeface="Bernard MT Condensed" panose="02050806060905020404" pitchFamily="18" charset="77"/>
                <a:sym typeface="Arial" panose="020B0604020202020204" pitchFamily="34" charset="0"/>
              </a:rPr>
              <a:t>un syllogisme</a:t>
            </a:r>
            <a:endParaRPr lang="fr-FR" altLang="fr-FR" sz="2531">
              <a:solidFill>
                <a:srgbClr val="FFFFFF"/>
              </a:solidFill>
              <a:latin typeface="Bernard MT Condensed" panose="02050806060905020404" pitchFamily="18" charset="77"/>
              <a:sym typeface="Arial" panose="020B0604020202020204" pitchFamily="34" charset="0"/>
            </a:endParaRPr>
          </a:p>
        </p:txBody>
      </p:sp>
      <p:sp>
        <p:nvSpPr>
          <p:cNvPr id="69634" name="Rectangle 2">
            <a:extLst>
              <a:ext uri="{FF2B5EF4-FFF2-40B4-BE49-F238E27FC236}">
                <a16:creationId xmlns:a16="http://schemas.microsoft.com/office/drawing/2014/main" id="{A6F762FE-2903-28EF-ABED-674F53E28539}"/>
              </a:ext>
            </a:extLst>
          </p:cNvPr>
          <p:cNvSpPr>
            <a:spLocks noChangeArrowheads="1"/>
          </p:cNvSpPr>
          <p:nvPr/>
        </p:nvSpPr>
        <p:spPr bwMode="auto">
          <a:xfrm>
            <a:off x="4468193" y="644054"/>
            <a:ext cx="3730506" cy="1444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8789">
                <a:solidFill>
                  <a:srgbClr val="FFFFFF"/>
                </a:solidFill>
                <a:latin typeface="Bernard MT Condensed" panose="02050806060905020404" pitchFamily="18" charset="77"/>
                <a:sym typeface="Arial" panose="020B0604020202020204" pitchFamily="34" charset="0"/>
              </a:rPr>
              <a:t>m</a:t>
            </a:r>
            <a:r>
              <a:rPr lang="fr-FR" altLang="fr-FR" sz="8789">
                <a:solidFill>
                  <a:srgbClr val="FF8000"/>
                </a:solidFill>
                <a:latin typeface="Bernard MT Condensed" panose="02050806060905020404" pitchFamily="18" charset="77"/>
                <a:sym typeface="Arial" panose="020B0604020202020204" pitchFamily="34" charset="0"/>
              </a:rPr>
              <a:t>é</a:t>
            </a:r>
            <a:r>
              <a:rPr lang="fr-FR" altLang="fr-FR" sz="8789">
                <a:solidFill>
                  <a:srgbClr val="FFFFFF"/>
                </a:solidFill>
                <a:latin typeface="Bernard MT Condensed" panose="02050806060905020404" pitchFamily="18" charset="77"/>
                <a:sym typeface="Arial" panose="020B0604020202020204" pitchFamily="34" charset="0"/>
              </a:rPr>
              <a:t>dium</a:t>
            </a:r>
            <a:endParaRPr lang="fr-FR" altLang="fr-FR" sz="9632" i="1">
              <a:solidFill>
                <a:srgbClr val="FFFFFF"/>
              </a:solidFill>
              <a:latin typeface="Bernard MT Condensed" panose="02050806060905020404" pitchFamily="18" charset="77"/>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Image 3" descr="EastJesusSlabCity.jpg">
            <a:extLst>
              <a:ext uri="{FF2B5EF4-FFF2-40B4-BE49-F238E27FC236}">
                <a16:creationId xmlns:a16="http://schemas.microsoft.com/office/drawing/2014/main" id="{5FAAD4AB-80D2-B57B-75C8-89E32C1BB2A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5627" y="-13395"/>
            <a:ext cx="10394156"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4">
            <a:extLst>
              <a:ext uri="{FF2B5EF4-FFF2-40B4-BE49-F238E27FC236}">
                <a16:creationId xmlns:a16="http://schemas.microsoft.com/office/drawing/2014/main" id="{591F5A02-7530-9B02-BF2D-E4AB0FD47046}"/>
              </a:ext>
            </a:extLst>
          </p:cNvPr>
          <p:cNvSpPr txBox="1">
            <a:spLocks noChangeArrowheads="1"/>
          </p:cNvSpPr>
          <p:nvPr/>
        </p:nvSpPr>
        <p:spPr bwMode="auto">
          <a:xfrm>
            <a:off x="838275" y="289099"/>
            <a:ext cx="7181772" cy="10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5976">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m</a:t>
            </a:r>
            <a:r>
              <a:rPr lang="fr-FR" altLang="fr-FR" sz="5976">
                <a:solidFill>
                  <a:srgbClr val="FF8000"/>
                </a:solidFill>
                <a:latin typeface="Bernard MT Condensed" panose="02050806060905020404" pitchFamily="18" charset="77"/>
                <a:ea typeface="ＭＳ Ｐゴシック" panose="020B0600070205080204" pitchFamily="34" charset="-128"/>
                <a:sym typeface="Arial" panose="020B0604020202020204" pitchFamily="34" charset="0"/>
              </a:rPr>
              <a:t>é</a:t>
            </a:r>
            <a:r>
              <a:rPr lang="fr-FR" altLang="fr-FR" sz="5976">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dia - </a:t>
            </a:r>
            <a:r>
              <a:rPr lang="fr-FR" altLang="fr-FR" sz="5976" i="1">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media </a:t>
            </a:r>
            <a:r>
              <a:rPr lang="fr-FR" altLang="fr-FR" sz="5976">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média</a:t>
            </a:r>
            <a:r>
              <a:rPr lang="fr-FR" altLang="fr-FR" sz="5976">
                <a:solidFill>
                  <a:srgbClr val="FF8000"/>
                </a:solidFill>
                <a:latin typeface="Bernard MT Condensed" panose="02050806060905020404" pitchFamily="18" charset="77"/>
                <a:ea typeface="ＭＳ Ｐゴシック" panose="020B0600070205080204" pitchFamily="34" charset="-128"/>
                <a:sym typeface="Arial" panose="020B0604020202020204" pitchFamily="34" charset="0"/>
              </a:rPr>
              <a:t>s</a:t>
            </a:r>
          </a:p>
        </p:txBody>
      </p:sp>
      <p:sp>
        <p:nvSpPr>
          <p:cNvPr id="71683" name="Rectangle 8">
            <a:extLst>
              <a:ext uri="{FF2B5EF4-FFF2-40B4-BE49-F238E27FC236}">
                <a16:creationId xmlns:a16="http://schemas.microsoft.com/office/drawing/2014/main" id="{ACFC0B73-8FC6-0975-16B7-3392F243A162}"/>
              </a:ext>
            </a:extLst>
          </p:cNvPr>
          <p:cNvSpPr>
            <a:spLocks noChangeArrowheads="1"/>
          </p:cNvSpPr>
          <p:nvPr/>
        </p:nvSpPr>
        <p:spPr bwMode="auto">
          <a:xfrm>
            <a:off x="6400354" y="2361903"/>
            <a:ext cx="2050559" cy="10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5976">
                <a:solidFill>
                  <a:srgbClr val="FFFFFF"/>
                </a:solidFill>
                <a:latin typeface="Bernard MT Condensed" panose="02050806060905020404" pitchFamily="18" charset="77"/>
                <a:sym typeface="Arial" panose="020B0604020202020204" pitchFamily="34" charset="0"/>
              </a:rPr>
              <a:t>(mass)</a:t>
            </a:r>
          </a:p>
        </p:txBody>
      </p:sp>
      <p:sp>
        <p:nvSpPr>
          <p:cNvPr id="71684" name="Rectangle 9">
            <a:extLst>
              <a:ext uri="{FF2B5EF4-FFF2-40B4-BE49-F238E27FC236}">
                <a16:creationId xmlns:a16="http://schemas.microsoft.com/office/drawing/2014/main" id="{DC704211-6182-D3BF-A05E-6AD22F0C2151}"/>
              </a:ext>
            </a:extLst>
          </p:cNvPr>
          <p:cNvSpPr>
            <a:spLocks noChangeArrowheads="1"/>
          </p:cNvSpPr>
          <p:nvPr/>
        </p:nvSpPr>
        <p:spPr bwMode="auto">
          <a:xfrm>
            <a:off x="6172647" y="3886647"/>
            <a:ext cx="2369557" cy="101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5976">
                <a:solidFill>
                  <a:srgbClr val="FFFFFF"/>
                </a:solidFill>
                <a:latin typeface="Bernard MT Condensed" panose="02050806060905020404" pitchFamily="18" charset="77"/>
                <a:sym typeface="Arial" panose="020B0604020202020204" pitchFamily="34" charset="0"/>
              </a:rPr>
              <a:t>(messe)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descr="Image 1">
            <a:extLst>
              <a:ext uri="{FF2B5EF4-FFF2-40B4-BE49-F238E27FC236}">
                <a16:creationId xmlns:a16="http://schemas.microsoft.com/office/drawing/2014/main" id="{F1DBC5D7-65B7-7336-AEC6-C4D4735C5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73" b="15094"/>
          <a:stretch>
            <a:fillRect/>
          </a:stretch>
        </p:blipFill>
        <p:spPr bwMode="auto">
          <a:xfrm>
            <a:off x="0" y="0"/>
            <a:ext cx="5257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10">
            <a:extLst>
              <a:ext uri="{FF2B5EF4-FFF2-40B4-BE49-F238E27FC236}">
                <a16:creationId xmlns:a16="http://schemas.microsoft.com/office/drawing/2014/main" id="{626F1D2E-6615-47B4-C8F4-C80540AE5026}"/>
              </a:ext>
            </a:extLst>
          </p:cNvPr>
          <p:cNvSpPr txBox="1">
            <a:spLocks noChangeArrowheads="1"/>
          </p:cNvSpPr>
          <p:nvPr/>
        </p:nvSpPr>
        <p:spPr bwMode="auto">
          <a:xfrm>
            <a:off x="5715000" y="1752451"/>
            <a:ext cx="3200177" cy="4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 typeface="Wingdings" pitchFamily="2" charset="2"/>
              <a:buChar char="ü"/>
            </a:pPr>
            <a:r>
              <a:rPr lang="fr-FR" altLang="fr-FR" sz="1828">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pluriel: médias et aussi « médias de masse »</a:t>
            </a:r>
          </a:p>
          <a:p>
            <a:pPr eaLnBrk="1" hangingPunct="1">
              <a:spcBef>
                <a:spcPct val="0"/>
              </a:spcBef>
              <a:buSzTx/>
              <a:buFont typeface="Wingdings" pitchFamily="2" charset="2"/>
              <a:buChar char="ü"/>
            </a:pPr>
            <a:endParaRPr lang="fr-FR" altLang="fr-FR" sz="1828">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endParaRPr>
          </a:p>
          <a:p>
            <a:pPr eaLnBrk="1" hangingPunct="1">
              <a:spcBef>
                <a:spcPct val="0"/>
              </a:spcBef>
              <a:buSzTx/>
              <a:buFont typeface="Wingdings" pitchFamily="2" charset="2"/>
              <a:buChar char="ü"/>
            </a:pPr>
            <a:r>
              <a:rPr lang="fr-FR" altLang="fr-FR" sz="1828">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 de l</a:t>
            </a:r>
            <a:r>
              <a:rPr lang="ja-JP" altLang="fr-FR" sz="1828">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a:t>
            </a:r>
            <a:r>
              <a:rPr lang="fr-FR" altLang="ja-JP" sz="1828">
                <a:solidFill>
                  <a:srgbClr val="FFFFFF"/>
                </a:solidFill>
                <a:latin typeface="Bernard MT Condensed" panose="02050806060905020404" pitchFamily="18" charset="77"/>
                <a:sym typeface="Arial" panose="020B0604020202020204" pitchFamily="34" charset="0"/>
              </a:rPr>
              <a:t>anglais « mass media »  </a:t>
            </a:r>
          </a:p>
          <a:p>
            <a:pPr eaLnBrk="1" hangingPunct="1">
              <a:spcBef>
                <a:spcPct val="0"/>
              </a:spcBef>
              <a:buSzTx/>
              <a:buFontTx/>
              <a:buNone/>
            </a:pPr>
            <a:endParaRPr lang="fr-FR" altLang="fr-FR" sz="1828">
              <a:solidFill>
                <a:srgbClr val="FFFFFF"/>
              </a:solidFill>
              <a:latin typeface="Bernard MT Condensed" panose="02050806060905020404" pitchFamily="18" charset="77"/>
              <a:sym typeface="Arial" panose="020B0604020202020204" pitchFamily="34" charset="0"/>
            </a:endParaRPr>
          </a:p>
          <a:p>
            <a:pPr eaLnBrk="1" hangingPunct="1">
              <a:spcBef>
                <a:spcPct val="0"/>
              </a:spcBef>
              <a:buSzTx/>
              <a:buFont typeface="Wingdings" pitchFamily="2" charset="2"/>
              <a:buChar char="ü"/>
            </a:pPr>
            <a:r>
              <a:rPr lang="fr-FR" altLang="fr-FR" sz="1828">
                <a:solidFill>
                  <a:srgbClr val="FFFFFF"/>
                </a:solidFill>
                <a:latin typeface="Bernard MT Condensed" panose="02050806060905020404" pitchFamily="18" charset="77"/>
                <a:sym typeface="Arial" panose="020B0604020202020204" pitchFamily="34" charset="0"/>
              </a:rPr>
              <a:t> En  anglais,  le terme apparaît dans les   années  1920,   avec  le développement  des  réseaux radiophoniques  nationaux  et   la diffusion des journaux et   des  magazines  à  grand tirage. </a:t>
            </a:r>
          </a:p>
          <a:p>
            <a:pPr eaLnBrk="1" hangingPunct="1">
              <a:spcBef>
                <a:spcPct val="0"/>
              </a:spcBef>
              <a:buSzTx/>
              <a:buFontTx/>
              <a:buNone/>
            </a:pPr>
            <a:endParaRPr lang="fr-FR" altLang="fr-FR" sz="1828">
              <a:solidFill>
                <a:srgbClr val="FFFFFF"/>
              </a:solidFill>
              <a:latin typeface="Bernard MT Condensed" panose="02050806060905020404" pitchFamily="18" charset="77"/>
              <a:sym typeface="Arial" panose="020B0604020202020204" pitchFamily="34" charset="0"/>
            </a:endParaRPr>
          </a:p>
          <a:p>
            <a:pPr eaLnBrk="1" hangingPunct="1">
              <a:spcBef>
                <a:spcPct val="0"/>
              </a:spcBef>
              <a:buSzTx/>
              <a:buFont typeface="Wingdings" pitchFamily="2" charset="2"/>
              <a:buChar char="ü"/>
            </a:pPr>
            <a:r>
              <a:rPr lang="fr-FR" altLang="fr-FR" sz="1828">
                <a:solidFill>
                  <a:srgbClr val="FFFFFF"/>
                </a:solidFill>
                <a:latin typeface="Bernard MT Condensed" panose="02050806060905020404" pitchFamily="18" charset="77"/>
                <a:sym typeface="Arial" panose="020B0604020202020204" pitchFamily="34" charset="0"/>
              </a:rPr>
              <a:t> Il  signifie  un  </a:t>
            </a:r>
            <a:r>
              <a:rPr lang="fr-FR" altLang="fr-FR" sz="1828">
                <a:solidFill>
                  <a:srgbClr val="FF8000"/>
                </a:solidFill>
                <a:latin typeface="Bernard MT Condensed" panose="02050806060905020404" pitchFamily="18" charset="77"/>
                <a:sym typeface="Arial" panose="020B0604020202020204" pitchFamily="34" charset="0"/>
              </a:rPr>
              <a:t>moyen  de  communication  destiné à un grand  public</a:t>
            </a:r>
            <a:r>
              <a:rPr lang="fr-FR" altLang="fr-FR" sz="1828">
                <a:solidFill>
                  <a:srgbClr val="FFFFFF"/>
                </a:solidFill>
                <a:latin typeface="Bernard MT Condensed" panose="02050806060905020404" pitchFamily="18" charset="77"/>
                <a:sym typeface="Arial" panose="020B0604020202020204" pitchFamily="34" charset="0"/>
              </a:rPr>
              <a:t>,  tout  ou partie d</a:t>
            </a:r>
            <a:r>
              <a:rPr lang="ja-JP" altLang="fr-FR" sz="1828">
                <a:solidFill>
                  <a:srgbClr val="FFFFFF"/>
                </a:solidFill>
                <a:latin typeface="Bernard MT Condensed" panose="02050806060905020404" pitchFamily="18" charset="77"/>
                <a:ea typeface="ＭＳ Ｐゴシック" panose="020B0600070205080204" pitchFamily="34" charset="-128"/>
                <a:sym typeface="Arial" panose="020B0604020202020204" pitchFamily="34" charset="0"/>
              </a:rPr>
              <a:t>’</a:t>
            </a:r>
            <a:r>
              <a:rPr lang="fr-FR" altLang="ja-JP" sz="1828">
                <a:solidFill>
                  <a:srgbClr val="FFFFFF"/>
                </a:solidFill>
                <a:latin typeface="Bernard MT Condensed" panose="02050806060905020404" pitchFamily="18" charset="77"/>
                <a:sym typeface="Arial" panose="020B0604020202020204" pitchFamily="34" charset="0"/>
              </a:rPr>
              <a:t>une nation par exemple. </a:t>
            </a:r>
            <a:endParaRPr lang="fr-FR" altLang="fr-FR" sz="1828">
              <a:solidFill>
                <a:srgbClr val="FFFFFF"/>
              </a:solidFill>
              <a:latin typeface="Bernard MT Condensed" panose="02050806060905020404" pitchFamily="18" charset="77"/>
              <a:sym typeface="Arial" panose="020B0604020202020204" pitchFamily="34" charset="0"/>
            </a:endParaRPr>
          </a:p>
        </p:txBody>
      </p:sp>
      <p:sp>
        <p:nvSpPr>
          <p:cNvPr id="73731" name="Rectangle 2">
            <a:extLst>
              <a:ext uri="{FF2B5EF4-FFF2-40B4-BE49-F238E27FC236}">
                <a16:creationId xmlns:a16="http://schemas.microsoft.com/office/drawing/2014/main" id="{2EA752AC-33B4-8B07-8A02-B527B3D26EFE}"/>
              </a:ext>
            </a:extLst>
          </p:cNvPr>
          <p:cNvSpPr>
            <a:spLocks noChangeArrowheads="1"/>
          </p:cNvSpPr>
          <p:nvPr/>
        </p:nvSpPr>
        <p:spPr bwMode="auto">
          <a:xfrm>
            <a:off x="5715000" y="228824"/>
            <a:ext cx="2656494" cy="13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8015" dirty="0">
                <a:latin typeface="Bernard MT Condensed" panose="02050806060905020404" pitchFamily="18" charset="77"/>
                <a:sym typeface="Arial" panose="020B0604020202020204" pitchFamily="34" charset="0"/>
              </a:rPr>
              <a:t>médi</a:t>
            </a:r>
            <a:r>
              <a:rPr lang="fr-FR" altLang="fr-FR" sz="8015" dirty="0">
                <a:solidFill>
                  <a:srgbClr val="FF6600"/>
                </a:solidFill>
                <a:latin typeface="Bernard MT Condensed" panose="02050806060905020404" pitchFamily="18" charset="77"/>
                <a:sym typeface="Arial" panose="020B0604020202020204" pitchFamily="34" charset="0"/>
              </a:rPr>
              <a:t>a</a:t>
            </a:r>
            <a:endParaRPr lang="fr-FR" altLang="fr-FR" sz="8015" i="1" dirty="0">
              <a:solidFill>
                <a:srgbClr val="FF6600"/>
              </a:solidFill>
              <a:latin typeface="Bernard MT Condensed" panose="02050806060905020404" pitchFamily="18" charset="77"/>
              <a:sym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Espace réservé du contenu 3" descr="Media.png">
            <a:extLst>
              <a:ext uri="{FF2B5EF4-FFF2-40B4-BE49-F238E27FC236}">
                <a16:creationId xmlns:a16="http://schemas.microsoft.com/office/drawing/2014/main" id="{51CD1D72-915E-D959-31B5-34A540522A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8738" y="0"/>
            <a:ext cx="9202738" cy="6858000"/>
          </a:xfrm>
          <a:ln w="28575">
            <a:solidFill>
              <a:srgbClr val="FF8000"/>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4">
            <a:extLst>
              <a:ext uri="{FF2B5EF4-FFF2-40B4-BE49-F238E27FC236}">
                <a16:creationId xmlns:a16="http://schemas.microsoft.com/office/drawing/2014/main" id="{977EEF71-F525-65EE-975B-069F9F3DE568}"/>
              </a:ext>
            </a:extLst>
          </p:cNvPr>
          <p:cNvSpPr txBox="1">
            <a:spLocks noChangeArrowheads="1"/>
          </p:cNvSpPr>
          <p:nvPr/>
        </p:nvSpPr>
        <p:spPr bwMode="auto">
          <a:xfrm>
            <a:off x="792613" y="280702"/>
            <a:ext cx="6864187" cy="62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100"/>
              </a:spcAft>
            </a:pPr>
            <a:r>
              <a:rPr lang="fr-FR" altLang="fr-FR" sz="1600" dirty="0">
                <a:solidFill>
                  <a:schemeClr val="accent1"/>
                </a:solidFill>
                <a:latin typeface="Cambria" panose="02040503050406030204" pitchFamily="18" charset="0"/>
              </a:rPr>
              <a:t>1453</a:t>
            </a:r>
            <a:r>
              <a:rPr lang="fr-FR" altLang="fr-FR" sz="1600" dirty="0">
                <a:latin typeface="Cambria" panose="02040503050406030204" pitchFamily="18" charset="0"/>
              </a:rPr>
              <a:t> : Gutenberg imprime la première bible sur sa presse mécanique.</a:t>
            </a:r>
          </a:p>
          <a:p>
            <a:pPr>
              <a:spcAft>
                <a:spcPts val="100"/>
              </a:spcAft>
            </a:pPr>
            <a:r>
              <a:rPr lang="fr-FR" altLang="fr-FR" sz="1600" dirty="0">
                <a:solidFill>
                  <a:schemeClr val="accent1"/>
                </a:solidFill>
                <a:latin typeface="Cambria" panose="02040503050406030204" pitchFamily="18" charset="0"/>
              </a:rPr>
              <a:t>1620</a:t>
            </a:r>
            <a:r>
              <a:rPr lang="fr-FR" altLang="fr-FR" sz="1600" dirty="0">
                <a:latin typeface="Cambria" panose="02040503050406030204" pitchFamily="18" charset="0"/>
              </a:rPr>
              <a:t> :  Premier journal imprimé en anglais.</a:t>
            </a:r>
          </a:p>
          <a:p>
            <a:pPr>
              <a:spcAft>
                <a:spcPts val="100"/>
              </a:spcAft>
            </a:pPr>
            <a:r>
              <a:rPr lang="fr-FR" altLang="fr-FR" sz="1600" dirty="0">
                <a:solidFill>
                  <a:schemeClr val="accent1"/>
                </a:solidFill>
                <a:latin typeface="Cambria" panose="02040503050406030204" pitchFamily="18" charset="0"/>
              </a:rPr>
              <a:t>1825</a:t>
            </a:r>
            <a:r>
              <a:rPr lang="fr-FR" altLang="fr-FR" sz="1600" dirty="0">
                <a:latin typeface="Cambria" panose="02040503050406030204" pitchFamily="18" charset="0"/>
              </a:rPr>
              <a:t> :  Nicéphore </a:t>
            </a:r>
            <a:r>
              <a:rPr lang="fr-FR" altLang="fr-FR" sz="1600" dirty="0" err="1">
                <a:latin typeface="Cambria" panose="02040503050406030204" pitchFamily="18" charset="0"/>
              </a:rPr>
              <a:t>Nièpce</a:t>
            </a:r>
            <a:r>
              <a:rPr lang="fr-FR" altLang="fr-FR" sz="1600" dirty="0">
                <a:latin typeface="Cambria" panose="02040503050406030204" pitchFamily="18" charset="0"/>
              </a:rPr>
              <a:t> prend la première photographie.</a:t>
            </a:r>
          </a:p>
          <a:p>
            <a:pPr>
              <a:spcAft>
                <a:spcPts val="100"/>
              </a:spcAft>
            </a:pPr>
            <a:r>
              <a:rPr lang="fr-FR" altLang="fr-FR" sz="1600" dirty="0">
                <a:solidFill>
                  <a:schemeClr val="accent1"/>
                </a:solidFill>
                <a:latin typeface="Cambria" panose="02040503050406030204" pitchFamily="18" charset="0"/>
              </a:rPr>
              <a:t>1830</a:t>
            </a:r>
            <a:r>
              <a:rPr lang="fr-FR" altLang="fr-FR" sz="1600" dirty="0">
                <a:latin typeface="Cambria" panose="02040503050406030204" pitchFamily="18" charset="0"/>
              </a:rPr>
              <a:t> :  La télégraphie est développée en Angleterre et aux USA. </a:t>
            </a:r>
          </a:p>
          <a:p>
            <a:pPr>
              <a:spcAft>
                <a:spcPts val="100"/>
              </a:spcAft>
            </a:pPr>
            <a:r>
              <a:rPr lang="fr-FR" altLang="fr-FR" sz="1600" dirty="0">
                <a:solidFill>
                  <a:schemeClr val="accent1"/>
                </a:solidFill>
                <a:latin typeface="Cambria" panose="02040503050406030204" pitchFamily="18" charset="0"/>
              </a:rPr>
              <a:t>1876</a:t>
            </a:r>
            <a:r>
              <a:rPr lang="fr-FR" altLang="fr-FR" sz="1600" dirty="0">
                <a:latin typeface="Cambria" panose="02040503050406030204" pitchFamily="18" charset="0"/>
              </a:rPr>
              <a:t> : Alexander Graham Bell passe le premier coup de téléphone.</a:t>
            </a:r>
          </a:p>
          <a:p>
            <a:pPr>
              <a:spcAft>
                <a:spcPts val="100"/>
              </a:spcAft>
            </a:pPr>
            <a:r>
              <a:rPr lang="fr-FR" altLang="fr-FR" sz="1600" dirty="0">
                <a:solidFill>
                  <a:schemeClr val="accent1"/>
                </a:solidFill>
                <a:latin typeface="Cambria" panose="02040503050406030204" pitchFamily="18" charset="0"/>
              </a:rPr>
              <a:t>1878</a:t>
            </a:r>
            <a:r>
              <a:rPr lang="fr-FR" altLang="fr-FR" sz="1600" dirty="0">
                <a:latin typeface="Cambria" panose="02040503050406030204" pitchFamily="18" charset="0"/>
              </a:rPr>
              <a:t> : Thomas </a:t>
            </a:r>
            <a:r>
              <a:rPr lang="fr-FR" altLang="fr-FR" sz="1600" dirty="0" err="1">
                <a:latin typeface="Cambria" panose="02040503050406030204" pitchFamily="18" charset="0"/>
              </a:rPr>
              <a:t>Alva</a:t>
            </a:r>
            <a:r>
              <a:rPr lang="fr-FR" altLang="fr-FR" sz="1600" dirty="0">
                <a:latin typeface="Cambria" panose="02040503050406030204" pitchFamily="18" charset="0"/>
              </a:rPr>
              <a:t> Edison brevette le phonographe. </a:t>
            </a:r>
          </a:p>
          <a:p>
            <a:pPr>
              <a:spcAft>
                <a:spcPts val="100"/>
              </a:spcAft>
            </a:pPr>
            <a:r>
              <a:rPr lang="fr-FR" altLang="fr-FR" sz="1600" dirty="0">
                <a:solidFill>
                  <a:schemeClr val="accent1"/>
                </a:solidFill>
                <a:latin typeface="Cambria" panose="02040503050406030204" pitchFamily="18" charset="0"/>
              </a:rPr>
              <a:t>1895</a:t>
            </a:r>
            <a:r>
              <a:rPr lang="fr-FR" altLang="fr-FR" sz="1600" dirty="0">
                <a:latin typeface="Cambria" panose="02040503050406030204" pitchFamily="18" charset="0"/>
              </a:rPr>
              <a:t> : Auguste et Louis Lumière inventent le cinématographe. </a:t>
            </a:r>
          </a:p>
          <a:p>
            <a:pPr>
              <a:spcAft>
                <a:spcPts val="100"/>
              </a:spcAft>
            </a:pPr>
            <a:r>
              <a:rPr lang="fr-FR" altLang="fr-FR" sz="1600" dirty="0">
                <a:solidFill>
                  <a:schemeClr val="accent1"/>
                </a:solidFill>
                <a:latin typeface="Cambria" panose="02040503050406030204" pitchFamily="18" charset="0"/>
              </a:rPr>
              <a:t>1896</a:t>
            </a:r>
            <a:r>
              <a:rPr lang="fr-FR" altLang="fr-FR" sz="1600" dirty="0">
                <a:latin typeface="Cambria" panose="02040503050406030204" pitchFamily="18" charset="0"/>
              </a:rPr>
              <a:t> : Hollerith fonde la </a:t>
            </a:r>
            <a:r>
              <a:rPr lang="fr-FR" altLang="fr-FR" sz="1600" i="1" dirty="0" err="1">
                <a:latin typeface="Cambria" panose="02040503050406030204" pitchFamily="18" charset="0"/>
              </a:rPr>
              <a:t>Tabulating</a:t>
            </a:r>
            <a:r>
              <a:rPr lang="fr-FR" altLang="fr-FR" sz="1600" i="1" dirty="0">
                <a:latin typeface="Cambria" panose="02040503050406030204" pitchFamily="18" charset="0"/>
              </a:rPr>
              <a:t> Machine Co</a:t>
            </a:r>
            <a:r>
              <a:rPr lang="fr-FR" altLang="fr-FR" sz="1600" dirty="0">
                <a:latin typeface="Cambria" panose="02040503050406030204" pitchFamily="18" charset="0"/>
              </a:rPr>
              <a:t>., qui deviendra IBM en 1924.</a:t>
            </a:r>
          </a:p>
          <a:p>
            <a:pPr>
              <a:spcAft>
                <a:spcPts val="100"/>
              </a:spcAft>
            </a:pPr>
            <a:r>
              <a:rPr lang="fr-FR" altLang="fr-FR" sz="1600" dirty="0">
                <a:solidFill>
                  <a:schemeClr val="accent1"/>
                </a:solidFill>
                <a:latin typeface="Cambria" panose="02040503050406030204" pitchFamily="18" charset="0"/>
              </a:rPr>
              <a:t>1897</a:t>
            </a:r>
            <a:r>
              <a:rPr lang="fr-FR" altLang="fr-FR" sz="1600" dirty="0">
                <a:latin typeface="Cambria" panose="02040503050406030204" pitchFamily="18" charset="0"/>
              </a:rPr>
              <a:t> : Guglielmo Marconi brevette la télégraphie sans fil. </a:t>
            </a:r>
          </a:p>
          <a:p>
            <a:pPr>
              <a:spcAft>
                <a:spcPts val="100"/>
              </a:spcAft>
            </a:pPr>
            <a:r>
              <a:rPr lang="fr-FR" altLang="fr-FR" sz="1600" dirty="0">
                <a:solidFill>
                  <a:schemeClr val="accent1"/>
                </a:solidFill>
                <a:latin typeface="Cambria" panose="02040503050406030204" pitchFamily="18" charset="0"/>
              </a:rPr>
              <a:t>1912</a:t>
            </a:r>
            <a:r>
              <a:rPr lang="fr-FR" altLang="fr-FR" sz="1600" dirty="0">
                <a:latin typeface="Cambria" panose="02040503050406030204" pitchFamily="18" charset="0"/>
              </a:rPr>
              <a:t> : Début de la poste aérienne.</a:t>
            </a:r>
          </a:p>
          <a:p>
            <a:pPr>
              <a:spcAft>
                <a:spcPts val="100"/>
              </a:spcAft>
            </a:pPr>
            <a:r>
              <a:rPr lang="fr-FR" altLang="fr-FR" sz="1600" dirty="0">
                <a:solidFill>
                  <a:schemeClr val="accent1"/>
                </a:solidFill>
                <a:latin typeface="Cambria" panose="02040503050406030204" pitchFamily="18" charset="0"/>
              </a:rPr>
              <a:t>1919</a:t>
            </a:r>
            <a:r>
              <a:rPr lang="fr-FR" altLang="fr-FR" sz="1600" dirty="0">
                <a:latin typeface="Cambria" panose="02040503050406030204" pitchFamily="18" charset="0"/>
              </a:rPr>
              <a:t> : La radio à ondes courtes inventée.</a:t>
            </a:r>
          </a:p>
          <a:p>
            <a:pPr>
              <a:spcAft>
                <a:spcPts val="100"/>
              </a:spcAft>
            </a:pPr>
            <a:r>
              <a:rPr lang="fr-FR" altLang="fr-FR" sz="1600" dirty="0">
                <a:solidFill>
                  <a:schemeClr val="accent1"/>
                </a:solidFill>
                <a:latin typeface="Cambria" panose="02040503050406030204" pitchFamily="18" charset="0"/>
              </a:rPr>
              <a:t>1935</a:t>
            </a:r>
            <a:r>
              <a:rPr lang="fr-FR" altLang="fr-FR" sz="1600" dirty="0">
                <a:latin typeface="Cambria" panose="02040503050406030204" pitchFamily="18" charset="0"/>
              </a:rPr>
              <a:t> : Premier appel téléphonique autour du monde.</a:t>
            </a:r>
          </a:p>
          <a:p>
            <a:pPr>
              <a:spcAft>
                <a:spcPts val="100"/>
              </a:spcAft>
            </a:pPr>
            <a:r>
              <a:rPr lang="fr-FR" altLang="fr-FR" sz="1600" dirty="0">
                <a:solidFill>
                  <a:schemeClr val="accent1"/>
                </a:solidFill>
                <a:latin typeface="Cambria" panose="02040503050406030204" pitchFamily="18" charset="0"/>
              </a:rPr>
              <a:t>1936</a:t>
            </a:r>
            <a:r>
              <a:rPr lang="fr-FR" altLang="fr-FR" sz="1600" dirty="0">
                <a:latin typeface="Cambria" panose="02040503050406030204" pitchFamily="18" charset="0"/>
              </a:rPr>
              <a:t> : Première programmation télévisuelle régulière à la BBC.</a:t>
            </a:r>
          </a:p>
          <a:p>
            <a:pPr>
              <a:spcAft>
                <a:spcPts val="100"/>
              </a:spcAft>
            </a:pPr>
            <a:r>
              <a:rPr lang="fr-FR" altLang="fr-FR" sz="1600" dirty="0">
                <a:solidFill>
                  <a:schemeClr val="accent1"/>
                </a:solidFill>
                <a:latin typeface="Cambria" panose="02040503050406030204" pitchFamily="18" charset="0"/>
              </a:rPr>
              <a:t>1948</a:t>
            </a:r>
            <a:r>
              <a:rPr lang="fr-FR" altLang="fr-FR" sz="1600" dirty="0">
                <a:latin typeface="Cambria" panose="02040503050406030204" pitchFamily="18" charset="0"/>
              </a:rPr>
              <a:t> : Début de la télévision par câble aux USA.</a:t>
            </a:r>
          </a:p>
          <a:p>
            <a:pPr>
              <a:spcAft>
                <a:spcPts val="100"/>
              </a:spcAft>
            </a:pPr>
            <a:r>
              <a:rPr lang="fr-FR" altLang="fr-FR" sz="1600" dirty="0">
                <a:solidFill>
                  <a:schemeClr val="accent1"/>
                </a:solidFill>
                <a:latin typeface="Cambria" panose="02040503050406030204" pitchFamily="18" charset="0"/>
              </a:rPr>
              <a:t>1959</a:t>
            </a:r>
            <a:r>
              <a:rPr lang="fr-FR" altLang="fr-FR" sz="1600" dirty="0">
                <a:latin typeface="Cambria" panose="02040503050406030204" pitchFamily="18" charset="0"/>
              </a:rPr>
              <a:t> : Xerox produit son premier photocopieur.</a:t>
            </a:r>
          </a:p>
          <a:p>
            <a:pPr>
              <a:spcAft>
                <a:spcPts val="100"/>
              </a:spcAft>
            </a:pPr>
            <a:r>
              <a:rPr lang="fr-FR" altLang="fr-FR" sz="1600" dirty="0">
                <a:solidFill>
                  <a:schemeClr val="accent1"/>
                </a:solidFill>
                <a:latin typeface="Cambria" panose="02040503050406030204" pitchFamily="18" charset="0"/>
              </a:rPr>
              <a:t>1969</a:t>
            </a:r>
            <a:r>
              <a:rPr lang="fr-FR" altLang="fr-FR" sz="1600" dirty="0">
                <a:latin typeface="Cambria" panose="02040503050406030204" pitchFamily="18" charset="0"/>
              </a:rPr>
              <a:t> : Début de l</a:t>
            </a:r>
            <a:r>
              <a:rPr lang="ja-JP" altLang="fr-FR" sz="1600">
                <a:latin typeface="Cambria" panose="02040503050406030204" pitchFamily="18" charset="0"/>
              </a:rPr>
              <a:t>’</a:t>
            </a:r>
            <a:r>
              <a:rPr lang="fr-FR" altLang="ja-JP" sz="1600" dirty="0">
                <a:latin typeface="Cambria" panose="02040503050406030204" pitchFamily="18" charset="0"/>
              </a:rPr>
              <a:t>ARPANET.</a:t>
            </a:r>
          </a:p>
          <a:p>
            <a:pPr>
              <a:spcAft>
                <a:spcPts val="100"/>
              </a:spcAft>
            </a:pPr>
            <a:r>
              <a:rPr lang="fr-FR" altLang="fr-FR" sz="1600" dirty="0">
                <a:solidFill>
                  <a:schemeClr val="accent1"/>
                </a:solidFill>
                <a:latin typeface="Cambria" panose="02040503050406030204" pitchFamily="18" charset="0"/>
              </a:rPr>
              <a:t>1971</a:t>
            </a:r>
            <a:r>
              <a:rPr lang="fr-FR" altLang="fr-FR" sz="1600" dirty="0">
                <a:latin typeface="Cambria" panose="02040503050406030204" pitchFamily="18" charset="0"/>
              </a:rPr>
              <a:t> : Intel produit le premier microprocesseur.</a:t>
            </a:r>
          </a:p>
          <a:p>
            <a:pPr>
              <a:spcAft>
                <a:spcPts val="100"/>
              </a:spcAft>
            </a:pPr>
            <a:r>
              <a:rPr lang="fr-FR" altLang="fr-FR" sz="1600" dirty="0">
                <a:solidFill>
                  <a:schemeClr val="accent1"/>
                </a:solidFill>
                <a:latin typeface="Cambria" panose="02040503050406030204" pitchFamily="18" charset="0"/>
              </a:rPr>
              <a:t>1973</a:t>
            </a:r>
            <a:r>
              <a:rPr lang="fr-FR" altLang="fr-FR" sz="1600" dirty="0">
                <a:latin typeface="Cambria" panose="02040503050406030204" pitchFamily="18" charset="0"/>
              </a:rPr>
              <a:t> : Premier ordinateur personnel (« Alto » ou « Altair »)</a:t>
            </a:r>
          </a:p>
          <a:p>
            <a:pPr>
              <a:spcAft>
                <a:spcPts val="100"/>
              </a:spcAft>
            </a:pPr>
            <a:r>
              <a:rPr lang="fr-FR" altLang="fr-FR" sz="1600" dirty="0">
                <a:solidFill>
                  <a:schemeClr val="accent1"/>
                </a:solidFill>
                <a:latin typeface="Cambria" panose="02040503050406030204" pitchFamily="18" charset="0"/>
              </a:rPr>
              <a:t>1983</a:t>
            </a:r>
            <a:r>
              <a:rPr lang="fr-FR" altLang="fr-FR" sz="1600" dirty="0">
                <a:latin typeface="Cambria" panose="02040503050406030204" pitchFamily="18" charset="0"/>
              </a:rPr>
              <a:t> : Apparition des premiers téléphones cellulaires.</a:t>
            </a:r>
          </a:p>
          <a:p>
            <a:pPr>
              <a:spcAft>
                <a:spcPts val="100"/>
              </a:spcAft>
            </a:pPr>
            <a:r>
              <a:rPr lang="fr-FR" altLang="fr-FR" sz="1600" dirty="0">
                <a:solidFill>
                  <a:schemeClr val="accent1"/>
                </a:solidFill>
                <a:latin typeface="Cambria" panose="02040503050406030204" pitchFamily="18" charset="0"/>
              </a:rPr>
              <a:t>1984</a:t>
            </a:r>
            <a:r>
              <a:rPr lang="fr-FR" altLang="fr-FR" sz="1600" dirty="0">
                <a:latin typeface="Cambria" panose="02040503050406030204" pitchFamily="18" charset="0"/>
              </a:rPr>
              <a:t>:  Apple introduit le Macintosh</a:t>
            </a:r>
          </a:p>
          <a:p>
            <a:pPr>
              <a:spcAft>
                <a:spcPts val="100"/>
              </a:spcAft>
            </a:pPr>
            <a:r>
              <a:rPr lang="fr-FR" altLang="fr-FR" sz="1600" dirty="0">
                <a:solidFill>
                  <a:schemeClr val="accent1"/>
                </a:solidFill>
                <a:latin typeface="Cambria" panose="02040503050406030204" pitchFamily="18" charset="0"/>
              </a:rPr>
              <a:t>1991</a:t>
            </a:r>
            <a:r>
              <a:rPr lang="fr-FR" altLang="fr-FR" sz="1600" dirty="0">
                <a:latin typeface="Cambria" panose="02040503050406030204" pitchFamily="18" charset="0"/>
              </a:rPr>
              <a:t> : Apparition publique du World Wide Web.</a:t>
            </a:r>
          </a:p>
          <a:p>
            <a:pPr>
              <a:spcAft>
                <a:spcPts val="100"/>
              </a:spcAft>
            </a:pPr>
            <a:r>
              <a:rPr lang="fr-FR" altLang="fr-FR" sz="1600" dirty="0">
                <a:solidFill>
                  <a:schemeClr val="accent1"/>
                </a:solidFill>
                <a:latin typeface="Cambria" panose="02040503050406030204" pitchFamily="18" charset="0"/>
              </a:rPr>
              <a:t>1996</a:t>
            </a:r>
            <a:r>
              <a:rPr lang="fr-FR" altLang="fr-FR" sz="1600" dirty="0">
                <a:latin typeface="Cambria" panose="02040503050406030204" pitchFamily="18" charset="0"/>
              </a:rPr>
              <a:t> : Apparition des premiers DVD </a:t>
            </a:r>
          </a:p>
          <a:p>
            <a:pPr>
              <a:spcAft>
                <a:spcPts val="100"/>
              </a:spcAft>
            </a:pPr>
            <a:r>
              <a:rPr lang="fr-FR" altLang="fr-FR" sz="1600" dirty="0">
                <a:solidFill>
                  <a:schemeClr val="accent1"/>
                </a:solidFill>
                <a:latin typeface="Cambria" panose="02040503050406030204" pitchFamily="18" charset="0"/>
              </a:rPr>
              <a:t>2006</a:t>
            </a:r>
            <a:r>
              <a:rPr lang="fr-FR" altLang="fr-FR" sz="1600" dirty="0">
                <a:latin typeface="Cambria" panose="02040503050406030204" pitchFamily="18" charset="0"/>
              </a:rPr>
              <a:t> : Apparition du Blu-Ray</a:t>
            </a:r>
          </a:p>
          <a:p>
            <a:pPr>
              <a:spcAft>
                <a:spcPts val="100"/>
              </a:spcAft>
            </a:pPr>
            <a:r>
              <a:rPr lang="fr-FR" altLang="fr-FR" sz="1600" dirty="0">
                <a:solidFill>
                  <a:schemeClr val="accent1"/>
                </a:solidFill>
                <a:latin typeface="Cambria" panose="02040503050406030204" pitchFamily="18" charset="0"/>
              </a:rPr>
              <a:t>2010</a:t>
            </a:r>
            <a:r>
              <a:rPr lang="fr-FR" altLang="fr-FR" sz="1600" dirty="0">
                <a:latin typeface="Cambria" panose="02040503050406030204" pitchFamily="18" charset="0"/>
              </a:rPr>
              <a:t> : Apparition du iPad</a:t>
            </a:r>
          </a:p>
        </p:txBody>
      </p:sp>
      <p:sp>
        <p:nvSpPr>
          <p:cNvPr id="40962" name="ZoneTexte 2">
            <a:extLst>
              <a:ext uri="{FF2B5EF4-FFF2-40B4-BE49-F238E27FC236}">
                <a16:creationId xmlns:a16="http://schemas.microsoft.com/office/drawing/2014/main" id="{74E64236-9C06-9D06-D52F-B7F9C0822E44}"/>
              </a:ext>
            </a:extLst>
          </p:cNvPr>
          <p:cNvSpPr txBox="1">
            <a:spLocks noChangeArrowheads="1"/>
          </p:cNvSpPr>
          <p:nvPr/>
        </p:nvSpPr>
        <p:spPr bwMode="auto">
          <a:xfrm>
            <a:off x="228601" y="0"/>
            <a:ext cx="8264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CA" altLang="fr-FR">
                <a:solidFill>
                  <a:schemeClr val="bg1"/>
                </a:solidFill>
                <a:latin typeface="Cambria" panose="02040503050406030204" pitchFamily="18" charset="0"/>
              </a:rPr>
              <a:t>Quelques dates marquantes de l’histoire des médias de masse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58BFC4-774B-5D4F-87E6-0FDC15C620AC}"/>
              </a:ext>
            </a:extLst>
          </p:cNvPr>
          <p:cNvSpPr txBox="1"/>
          <p:nvPr/>
        </p:nvSpPr>
        <p:spPr>
          <a:xfrm>
            <a:off x="215155" y="456538"/>
            <a:ext cx="8579221" cy="5909310"/>
          </a:xfrm>
          <a:prstGeom prst="rect">
            <a:avLst/>
          </a:prstGeom>
          <a:noFill/>
        </p:spPr>
        <p:txBody>
          <a:bodyPr wrap="square" rtlCol="0">
            <a:spAutoFit/>
          </a:bodyPr>
          <a:lstStyle/>
          <a:p>
            <a:pPr indent="449580" algn="just"/>
            <a:r>
              <a:rPr lang="fr-FR" sz="1800" i="1" dirty="0">
                <a:effectLst/>
                <a:latin typeface="Bernard MT Condensed" panose="02050806060905020404" pitchFamily="18" charset="77"/>
                <a:ea typeface="Times New Roman" panose="02020603050405020304" pitchFamily="18" charset="0"/>
                <a:cs typeface="Times New Roman" panose="02020603050405020304" pitchFamily="18" charset="0"/>
              </a:rPr>
              <a:t>2- </a:t>
            </a:r>
            <a:r>
              <a:rPr lang="fr-FR" sz="1800" i="1"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Examen fin de session </a:t>
            </a:r>
            <a:r>
              <a:rPr lang="fr-FR" sz="1800" i="1" dirty="0">
                <a:effectLst/>
                <a:latin typeface="Bernard MT Condensed" panose="02050806060905020404" pitchFamily="18" charset="77"/>
                <a:ea typeface="Times New Roman" panose="02020603050405020304" pitchFamily="18" charset="0"/>
                <a:cs typeface="Times New Roman" panose="02020603050405020304" pitchFamily="18" charset="0"/>
              </a:rPr>
              <a:t>(25%)</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indent="44958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marL="89916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L’examen final aura lieu lors de notre avant-dernière séance, le </a:t>
            </a:r>
            <a:r>
              <a:rPr lang="fr-FR" sz="1800" b="1" dirty="0">
                <a:effectLst/>
                <a:latin typeface="Bernard MT Condensed" panose="02050806060905020404" pitchFamily="18" charset="77"/>
                <a:ea typeface="Times New Roman" panose="02020603050405020304" pitchFamily="18" charset="0"/>
                <a:cs typeface="Times New Roman" panose="02020603050405020304" pitchFamily="18" charset="0"/>
              </a:rPr>
              <a:t>1</a:t>
            </a:r>
            <a:r>
              <a:rPr lang="fr-FR" sz="1800" b="1" baseline="30000" dirty="0">
                <a:effectLst/>
                <a:latin typeface="Bernard MT Condensed" panose="02050806060905020404" pitchFamily="18" charset="77"/>
                <a:ea typeface="Times New Roman" panose="02020603050405020304" pitchFamily="18" charset="0"/>
                <a:cs typeface="Times New Roman" panose="02020603050405020304" pitchFamily="18" charset="0"/>
              </a:rPr>
              <a:t>er</a:t>
            </a:r>
            <a:r>
              <a:rPr lang="fr-FR" sz="1800" b="1" dirty="0">
                <a:effectLst/>
                <a:latin typeface="Bernard MT Condensed" panose="02050806060905020404" pitchFamily="18" charset="77"/>
                <a:ea typeface="Times New Roman" panose="02020603050405020304" pitchFamily="18" charset="0"/>
                <a:cs typeface="Times New Roman" panose="02020603050405020304" pitchFamily="18" charset="0"/>
              </a:rPr>
              <a:t> avril</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indent="44958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marL="89916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Il s'agira d'un examen à livre fermé, sans possibilité de consulter ses notes ou tout autre document. L'examen comprendra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deux</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sections : il s’agira d’abord d’une série de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10 questions de type vrai ou faux </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(pour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10 points </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au total), et de </a:t>
            </a:r>
            <a:r>
              <a:rPr lang="fr-FR" dirty="0">
                <a:solidFill>
                  <a:srgbClr val="FF6600"/>
                </a:solidFill>
                <a:latin typeface="Bernard MT Condensed" panose="02050806060905020404" pitchFamily="18" charset="77"/>
                <a:ea typeface="Times New Roman" panose="02020603050405020304" pitchFamily="18" charset="0"/>
                <a:cs typeface="Times New Roman" panose="02020603050405020304" pitchFamily="18" charset="0"/>
              </a:rPr>
              <a:t>3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questions ouvertes sur des définitions essentielles </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(pour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15 points </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au total). Pour la première section (V/F), chaque bonne réponse sera créditée d'un point (+1), et chaque mauvaise réponse ou absence de réponse ne sera pas pénalisée par la soustraction d'un point (0). La deuxième section de l'examen final sera composée de 3 questions ouvertes auxquelles les </a:t>
            </a:r>
            <a:r>
              <a:rPr lang="fr-FR" sz="1800" dirty="0" err="1">
                <a:effectLst/>
                <a:latin typeface="Bernard MT Condensed" panose="02050806060905020404" pitchFamily="18" charset="77"/>
                <a:ea typeface="Times New Roman" panose="02020603050405020304" pitchFamily="18" charset="0"/>
                <a:cs typeface="Times New Roman" panose="02020603050405020304" pitchFamily="18" charset="0"/>
              </a:rPr>
              <a:t>étudiant.e.s</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devront répondre de manière succincte et précise (4 phrases maximum). Chaque question sera notée sur cinq points. L’examen portera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sur les connaissances acquises lors de TOUTES les séances</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marL="449580" indent="44958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pPr marL="899160" algn="just"/>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Notez que j’</a:t>
            </a:r>
            <a:r>
              <a:rPr lang="fr-FR" sz="1800" dirty="0" err="1">
                <a:effectLst/>
                <a:latin typeface="Bernard MT Condensed" panose="02050806060905020404" pitchFamily="18" charset="77"/>
                <a:ea typeface="Times New Roman" panose="02020603050405020304" pitchFamily="18" charset="0"/>
                <a:cs typeface="Times New Roman" panose="02020603050405020304" pitchFamily="18" charset="0"/>
              </a:rPr>
              <a:t>accordrai</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une importance particulière à la justification des arguments vis-à-vis des concepts et cadres d’analyse présentés durant les séances en classe. Par ailleurs, la qualité du français écrit (</a:t>
            </a:r>
            <a:r>
              <a:rPr lang="fr-FR" sz="1800" dirty="0" err="1">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hortografe</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a:t>
            </a:r>
            <a:r>
              <a:rPr lang="fr-FR" sz="1800" dirty="0">
                <a:solidFill>
                  <a:srgbClr val="FF6600"/>
                </a:solidFill>
                <a:effectLst/>
                <a:latin typeface="Bernard MT Condensed" panose="02050806060905020404" pitchFamily="18" charset="77"/>
                <a:ea typeface="Times New Roman" panose="02020603050405020304" pitchFamily="18" charset="0"/>
                <a:cs typeface="Times New Roman" panose="02020603050405020304" pitchFamily="18" charset="0"/>
              </a:rPr>
              <a:t>syntaxe</a:t>
            </a:r>
            <a:r>
              <a:rPr lang="fr-FR" sz="1800" dirty="0">
                <a:effectLst/>
                <a:latin typeface="Bernard MT Condensed" panose="02050806060905020404" pitchFamily="18" charset="77"/>
                <a:ea typeface="Times New Roman" panose="02020603050405020304" pitchFamily="18" charset="0"/>
                <a:cs typeface="Times New Roman" panose="02020603050405020304" pitchFamily="18" charset="0"/>
              </a:rPr>
              <a:t>) sera aussi prise en compte (avec, en cas de défaillance majeure, une pénalité pouvant aller jusqu’à 10% de la note totale).</a:t>
            </a:r>
            <a:endParaRPr lang="fr-CA" sz="1800" dirty="0">
              <a:effectLst/>
              <a:latin typeface="Bernard MT Condensed" panose="02050806060905020404" pitchFamily="18" charset="77"/>
              <a:ea typeface="Times New Roman" panose="02020603050405020304" pitchFamily="18" charset="0"/>
              <a:cs typeface="Times New Roman" panose="02020603050405020304" pitchFamily="18" charset="0"/>
            </a:endParaRPr>
          </a:p>
          <a:p>
            <a:endParaRPr lang="fr-FR" dirty="0">
              <a:latin typeface="Bernard MT Condensed" panose="02050806060905020404" pitchFamily="18" charset="77"/>
            </a:endParaRPr>
          </a:p>
        </p:txBody>
      </p:sp>
    </p:spTree>
    <p:extLst>
      <p:ext uri="{BB962C8B-B14F-4D97-AF65-F5344CB8AC3E}">
        <p14:creationId xmlns:p14="http://schemas.microsoft.com/office/powerpoint/2010/main" val="1376717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A8F71B7-9BC1-56C9-FC04-F8FB3CE80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0" y="796208"/>
            <a:ext cx="10075494" cy="5037747"/>
          </a:xfrm>
          <a:prstGeom prst="rect">
            <a:avLst/>
          </a:prstGeom>
        </p:spPr>
      </p:pic>
    </p:spTree>
    <p:extLst>
      <p:ext uri="{BB962C8B-B14F-4D97-AF65-F5344CB8AC3E}">
        <p14:creationId xmlns:p14="http://schemas.microsoft.com/office/powerpoint/2010/main" val="297519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contenu 2">
            <a:extLst>
              <a:ext uri="{FF2B5EF4-FFF2-40B4-BE49-F238E27FC236}">
                <a16:creationId xmlns:a16="http://schemas.microsoft.com/office/drawing/2014/main" id="{B7ADA9B4-918A-BCAC-7C82-BB6FF417A0E6}"/>
              </a:ext>
            </a:extLst>
          </p:cNvPr>
          <p:cNvSpPr>
            <a:spLocks noGrp="1"/>
          </p:cNvSpPr>
          <p:nvPr>
            <p:ph idx="4294967295"/>
          </p:nvPr>
        </p:nvSpPr>
        <p:spPr>
          <a:xfrm>
            <a:off x="19429" y="1232297"/>
            <a:ext cx="9124571" cy="4976057"/>
          </a:xfrm>
        </p:spPr>
        <p:txBody>
          <a:bodyPr/>
          <a:lstStyle/>
          <a:p>
            <a:pPr>
              <a:buFontTx/>
              <a:buNone/>
            </a:pPr>
            <a:r>
              <a:rPr lang="fr-CA" altLang="fr-FR" sz="2400" dirty="0">
                <a:latin typeface="Bernard MT Condensed" panose="02050806060905020404" pitchFamily="18" charset="77"/>
              </a:rPr>
              <a:t> - Distinction entre « </a:t>
            </a:r>
            <a:r>
              <a:rPr lang="fr-CA" altLang="fr-FR" sz="2400" dirty="0">
                <a:solidFill>
                  <a:srgbClr val="FF6600"/>
                </a:solidFill>
                <a:latin typeface="Bernard MT Condensed" panose="02050806060905020404" pitchFamily="18" charset="77"/>
              </a:rPr>
              <a:t>études sur le </a:t>
            </a:r>
            <a:r>
              <a:rPr lang="fr-CA" altLang="fr-FR" sz="2400" i="1" dirty="0">
                <a:solidFill>
                  <a:srgbClr val="FF6600"/>
                </a:solidFill>
                <a:latin typeface="Bernard MT Condensed" panose="02050806060905020404" pitchFamily="18" charset="77"/>
              </a:rPr>
              <a:t>medium </a:t>
            </a:r>
            <a:r>
              <a:rPr lang="fr-CA" altLang="fr-FR" sz="2400" i="1" dirty="0">
                <a:latin typeface="Bernard MT Condensed" panose="02050806060905020404" pitchFamily="18" charset="77"/>
              </a:rPr>
              <a:t>»</a:t>
            </a:r>
            <a:r>
              <a:rPr lang="fr-CA" altLang="fr-FR" sz="2400" dirty="0">
                <a:latin typeface="Bernard MT Condensed" panose="02050806060905020404" pitchFamily="18" charset="77"/>
              </a:rPr>
              <a:t> et « </a:t>
            </a:r>
            <a:r>
              <a:rPr lang="fr-CA" altLang="fr-FR" sz="2400" dirty="0">
                <a:solidFill>
                  <a:srgbClr val="FF6600"/>
                </a:solidFill>
                <a:latin typeface="Bernard MT Condensed" panose="02050806060905020404" pitchFamily="18" charset="77"/>
              </a:rPr>
              <a:t>études sur les médias </a:t>
            </a:r>
            <a:r>
              <a:rPr lang="fr-CA" altLang="fr-FR" sz="2400" dirty="0">
                <a:latin typeface="Bernard MT Condensed" panose="02050806060905020404" pitchFamily="18" charset="77"/>
              </a:rPr>
              <a:t>»</a:t>
            </a:r>
          </a:p>
          <a:p>
            <a:pPr>
              <a:buFontTx/>
              <a:buNone/>
            </a:pPr>
            <a:endParaRPr lang="fr-CA" altLang="fr-FR" sz="2400" dirty="0">
              <a:latin typeface="Bernard MT Condensed" panose="02050806060905020404" pitchFamily="18" charset="77"/>
            </a:endParaRPr>
          </a:p>
          <a:p>
            <a:pPr>
              <a:buFontTx/>
              <a:buNone/>
            </a:pPr>
            <a:r>
              <a:rPr lang="fr-CA" altLang="fr-FR" sz="2400" dirty="0">
                <a:latin typeface="Bernard MT Condensed" panose="02050806060905020404" pitchFamily="18" charset="77"/>
              </a:rPr>
              <a:t> - Les études sur le </a:t>
            </a:r>
            <a:r>
              <a:rPr lang="fr-CA" altLang="fr-FR" sz="2400" i="1" dirty="0">
                <a:latin typeface="Bernard MT Condensed" panose="02050806060905020404" pitchFamily="18" charset="77"/>
              </a:rPr>
              <a:t>medium</a:t>
            </a:r>
            <a:r>
              <a:rPr lang="fr-CA" altLang="fr-FR" sz="2400" dirty="0">
                <a:latin typeface="Bernard MT Condensed" panose="02050806060905020404" pitchFamily="18" charset="77"/>
              </a:rPr>
              <a:t> postulent qu’au niveau</a:t>
            </a:r>
          </a:p>
          <a:p>
            <a:pPr>
              <a:buFontTx/>
              <a:buNone/>
            </a:pPr>
            <a:r>
              <a:rPr lang="fr-CA" altLang="fr-FR" sz="2400" dirty="0">
                <a:latin typeface="Bernard MT Condensed" panose="02050806060905020404" pitchFamily="18" charset="77"/>
              </a:rPr>
              <a:t>		a) </a:t>
            </a:r>
            <a:r>
              <a:rPr lang="fr-CA" altLang="fr-FR" sz="2400" dirty="0">
                <a:solidFill>
                  <a:srgbClr val="FF6600"/>
                </a:solidFill>
                <a:latin typeface="Bernard MT Condensed" panose="02050806060905020404" pitchFamily="18" charset="77"/>
              </a:rPr>
              <a:t>micro</a:t>
            </a:r>
            <a:r>
              <a:rPr lang="fr-CA" altLang="fr-FR" sz="2400" dirty="0">
                <a:latin typeface="Bernard MT Condensed" panose="02050806060905020404" pitchFamily="18" charset="77"/>
              </a:rPr>
              <a:t>: le choix d’un </a:t>
            </a:r>
            <a:r>
              <a:rPr lang="fr-CA" altLang="fr-FR" sz="2400" i="1" dirty="0">
                <a:latin typeface="Bernard MT Condensed" panose="02050806060905020404" pitchFamily="18" charset="77"/>
              </a:rPr>
              <a:t>medium</a:t>
            </a:r>
            <a:r>
              <a:rPr lang="fr-CA" altLang="fr-FR" sz="2400" dirty="0">
                <a:latin typeface="Bernard MT Condensed" panose="02050806060905020404" pitchFamily="18" charset="77"/>
              </a:rPr>
              <a:t> sur un autre affecte la nature de l’interaction interpersonnelle</a:t>
            </a:r>
          </a:p>
          <a:p>
            <a:pPr>
              <a:buFontTx/>
              <a:buNone/>
            </a:pPr>
            <a:r>
              <a:rPr lang="fr-CA" altLang="fr-FR" sz="2400" dirty="0">
                <a:latin typeface="Bernard MT Condensed" panose="02050806060905020404" pitchFamily="18" charset="77"/>
              </a:rPr>
              <a:t>		b) </a:t>
            </a:r>
            <a:r>
              <a:rPr lang="fr-CA" altLang="fr-FR" sz="2400" dirty="0">
                <a:solidFill>
                  <a:srgbClr val="FF6600"/>
                </a:solidFill>
                <a:latin typeface="Bernard MT Condensed" panose="02050806060905020404" pitchFamily="18" charset="77"/>
              </a:rPr>
              <a:t>macro</a:t>
            </a:r>
            <a:r>
              <a:rPr lang="fr-CA" altLang="fr-FR" sz="2400" dirty="0">
                <a:latin typeface="Bernard MT Condensed" panose="02050806060905020404" pitchFamily="18" charset="77"/>
              </a:rPr>
              <a:t>: l’addition d’un </a:t>
            </a:r>
            <a:r>
              <a:rPr lang="fr-CA" altLang="fr-FR" sz="2400" i="1" dirty="0">
                <a:latin typeface="Bernard MT Condensed" panose="02050806060905020404" pitchFamily="18" charset="77"/>
              </a:rPr>
              <a:t>medium</a:t>
            </a:r>
            <a:r>
              <a:rPr lang="fr-CA" altLang="fr-FR" sz="2400" dirty="0">
                <a:latin typeface="Bernard MT Condensed" panose="02050806060905020404" pitchFamily="18" charset="77"/>
              </a:rPr>
              <a:t> sur d’autres </a:t>
            </a:r>
            <a:r>
              <a:rPr lang="fr-CA" altLang="fr-FR" sz="2400" i="1" dirty="0">
                <a:latin typeface="Bernard MT Condensed" panose="02050806060905020404" pitchFamily="18" charset="77"/>
              </a:rPr>
              <a:t>media</a:t>
            </a:r>
            <a:r>
              <a:rPr lang="fr-CA" altLang="fr-FR" sz="2400" dirty="0">
                <a:latin typeface="Bernard MT Condensed" panose="02050806060905020404" pitchFamily="18" charset="77"/>
              </a:rPr>
              <a:t> peuvent altérer les structures sociales en général</a:t>
            </a:r>
          </a:p>
          <a:p>
            <a:pPr>
              <a:buFontTx/>
              <a:buNone/>
            </a:pPr>
            <a:endParaRPr lang="fr-CA" altLang="fr-FR" sz="2400" dirty="0">
              <a:latin typeface="Bernard MT Condensed" panose="02050806060905020404" pitchFamily="18" charset="77"/>
            </a:endParaRPr>
          </a:p>
          <a:p>
            <a:pPr>
              <a:buFontTx/>
              <a:buNone/>
            </a:pPr>
            <a:r>
              <a:rPr lang="fr-CA" altLang="fr-FR" sz="2400" dirty="0">
                <a:latin typeface="Bernard MT Condensed" panose="02050806060905020404" pitchFamily="18" charset="77"/>
              </a:rPr>
              <a:t>	À chaque medium sa </a:t>
            </a:r>
            <a:r>
              <a:rPr lang="fr-CA" altLang="fr-FR" sz="2400" dirty="0">
                <a:solidFill>
                  <a:srgbClr val="FF6600"/>
                </a:solidFill>
                <a:latin typeface="Bernard MT Condensed" panose="02050806060905020404" pitchFamily="18" charset="77"/>
              </a:rPr>
              <a:t>convention</a:t>
            </a:r>
            <a:r>
              <a:rPr lang="fr-CA" altLang="fr-FR" sz="2400" dirty="0">
                <a:latin typeface="Bernard MT Condensed" panose="02050806060905020404" pitchFamily="18" charset="77"/>
              </a:rPr>
              <a:t> de communication … </a:t>
            </a:r>
          </a:p>
          <a:p>
            <a:pPr>
              <a:buFontTx/>
              <a:buNone/>
            </a:pPr>
            <a:endParaRPr lang="fr-CA" altLang="fr-FR" sz="2400" dirty="0">
              <a:latin typeface="Bernard MT Condensed" panose="02050806060905020404" pitchFamily="18" charset="77"/>
            </a:endParaRPr>
          </a:p>
          <a:p>
            <a:pPr>
              <a:buFontTx/>
              <a:buNone/>
            </a:pPr>
            <a:endParaRPr lang="fr-CA" altLang="fr-FR" dirty="0">
              <a:latin typeface="Bernard MT Condensed" panose="02050806060905020404" pitchFamily="18" charset="77"/>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041FED-8211-77FC-AF54-34D1D0A40C4D}"/>
              </a:ext>
            </a:extLst>
          </p:cNvPr>
          <p:cNvSpPr txBox="1"/>
          <p:nvPr/>
        </p:nvSpPr>
        <p:spPr>
          <a:xfrm>
            <a:off x="2735947" y="582067"/>
            <a:ext cx="6230631" cy="5693866"/>
          </a:xfrm>
          <a:prstGeom prst="rect">
            <a:avLst/>
          </a:prstGeom>
          <a:noFill/>
        </p:spPr>
        <p:txBody>
          <a:bodyPr wrap="square">
            <a:spAutoFit/>
          </a:bodyPr>
          <a:lstStyle/>
          <a:p>
            <a:pPr>
              <a:buNone/>
            </a:pPr>
            <a:r>
              <a:rPr lang="fr-CA" sz="2000" dirty="0">
                <a:latin typeface="Bernard MT Condensed" panose="02050806060905020404" pitchFamily="18" charset="77"/>
              </a:rPr>
              <a:t>Si les médias nous « informent », c’est bien plutôt dans la mesure où ils donnent forme à une communion spirituelle relevant davantage de l’</a:t>
            </a:r>
            <a:r>
              <a:rPr lang="fr-CA" sz="2400" i="1" dirty="0">
                <a:solidFill>
                  <a:srgbClr val="FF6600"/>
                </a:solidFill>
                <a:latin typeface="Bernard MT Condensed" panose="02050806060905020404" pitchFamily="18" charset="77"/>
              </a:rPr>
              <a:t>envoûtement</a:t>
            </a:r>
            <a:r>
              <a:rPr lang="fr-CA" sz="2400" dirty="0">
                <a:solidFill>
                  <a:srgbClr val="FF6600"/>
                </a:solidFill>
                <a:latin typeface="Bernard MT Condensed" panose="02050806060905020404" pitchFamily="18" charset="77"/>
              </a:rPr>
              <a:t> </a:t>
            </a:r>
            <a:r>
              <a:rPr lang="fr-CA" sz="2000" dirty="0">
                <a:latin typeface="Bernard MT Condensed" panose="02050806060905020404" pitchFamily="18" charset="77"/>
              </a:rPr>
              <a:t>que du savoir. L’ensemble de la circuiterie électronique et des radiations magnétiques à travers lesquelles nous </a:t>
            </a:r>
            <a:r>
              <a:rPr lang="fr-CA" sz="2000" dirty="0" err="1">
                <a:latin typeface="Bernard MT Condensed" panose="02050806060905020404" pitchFamily="18" charset="77"/>
              </a:rPr>
              <a:t>communi</a:t>
            </a:r>
            <a:r>
              <a:rPr lang="fr-CA" sz="2000" dirty="0">
                <a:latin typeface="Bernard MT Condensed" panose="02050806060905020404" pitchFamily="18" charset="77"/>
              </a:rPr>
              <a:t>(</a:t>
            </a:r>
            <a:r>
              <a:rPr lang="fr-CA" sz="2000" dirty="0" err="1">
                <a:latin typeface="Bernard MT Condensed" panose="02050806060905020404" pitchFamily="18" charset="77"/>
              </a:rPr>
              <a:t>qu</a:t>
            </a:r>
            <a:r>
              <a:rPr lang="fr-CA" sz="2000" dirty="0">
                <a:latin typeface="Bernard MT Condensed" panose="02050806060905020404" pitchFamily="18" charset="77"/>
              </a:rPr>
              <a:t>)</a:t>
            </a:r>
            <a:r>
              <a:rPr lang="fr-CA" sz="2000" dirty="0" err="1">
                <a:latin typeface="Bernard MT Condensed" panose="02050806060905020404" pitchFamily="18" charset="77"/>
              </a:rPr>
              <a:t>ons</a:t>
            </a:r>
            <a:r>
              <a:rPr lang="fr-CA" sz="2000" dirty="0">
                <a:latin typeface="Bernard MT Condensed" panose="02050806060905020404" pitchFamily="18" charset="77"/>
              </a:rPr>
              <a:t> quotidiennement sont la </a:t>
            </a:r>
            <a:r>
              <a:rPr lang="fr-CA" sz="2000" i="1" dirty="0">
                <a:solidFill>
                  <a:srgbClr val="FF6600"/>
                </a:solidFill>
                <a:latin typeface="Bernard MT Condensed" panose="02050806060905020404" pitchFamily="18" charset="77"/>
              </a:rPr>
              <a:t>voûte</a:t>
            </a:r>
            <a:r>
              <a:rPr lang="fr-CA" sz="2000" dirty="0">
                <a:latin typeface="Bernard MT Condensed" panose="02050806060905020404" pitchFamily="18" charset="77"/>
              </a:rPr>
              <a:t> qui constitue et limite notre horizon de pensée et de sensibilité. Les bribes de paroles, de sons, d’images qui nous parviennent du monde « réel » ressemblent aux </a:t>
            </a:r>
            <a:r>
              <a:rPr lang="fr-CA" sz="2000" i="1" dirty="0" err="1">
                <a:solidFill>
                  <a:srgbClr val="FF6600"/>
                </a:solidFill>
                <a:latin typeface="Bernard MT Condensed" panose="02050806060905020404" pitchFamily="18" charset="77"/>
              </a:rPr>
              <a:t>voults</a:t>
            </a:r>
            <a:r>
              <a:rPr lang="fr-CA" sz="2000" dirty="0">
                <a:latin typeface="Bernard MT Condensed" panose="02050806060905020404" pitchFamily="18" charset="77"/>
              </a:rPr>
              <a:t> des sorciers (ces mèches de cheveux, ongles ou reliques à travers lesquelles ils espèrent affecter la vie de personnes distantes) – bien davantage qu’à des « faits » (« objectifs ») par l’accumulation desquels nous pourrions mieux « comprendre » notre monde.</a:t>
            </a:r>
          </a:p>
          <a:p>
            <a:pPr>
              <a:buNone/>
            </a:pPr>
            <a:endParaRPr lang="fr-CA" sz="2000" dirty="0">
              <a:latin typeface="Bernard MT Condensed" panose="02050806060905020404" pitchFamily="18" charset="77"/>
            </a:endParaRPr>
          </a:p>
          <a:p>
            <a:pPr>
              <a:buNone/>
            </a:pPr>
            <a:r>
              <a:rPr lang="fr-CA" sz="2000" dirty="0">
                <a:latin typeface="Bernard MT Condensed" panose="02050806060905020404" pitchFamily="18" charset="77"/>
              </a:rPr>
              <a:t>Or nous nous trouvons remarquablement </a:t>
            </a:r>
            <a:r>
              <a:rPr lang="fr-CA" sz="2000" dirty="0">
                <a:solidFill>
                  <a:srgbClr val="FF6600"/>
                </a:solidFill>
                <a:latin typeface="Bernard MT Condensed" panose="02050806060905020404" pitchFamily="18" charset="77"/>
              </a:rPr>
              <a:t>démunis</a:t>
            </a:r>
            <a:r>
              <a:rPr lang="fr-CA" sz="2000" dirty="0">
                <a:latin typeface="Bernard MT Condensed" panose="02050806060905020404" pitchFamily="18" charset="77"/>
              </a:rPr>
              <a:t>, non seulement pour analyser et </a:t>
            </a:r>
            <a:r>
              <a:rPr lang="fr-CA" sz="2000" dirty="0">
                <a:solidFill>
                  <a:srgbClr val="FF6600"/>
                </a:solidFill>
                <a:latin typeface="Bernard MT Condensed" panose="02050806060905020404" pitchFamily="18" charset="77"/>
              </a:rPr>
              <a:t>expliquer</a:t>
            </a:r>
            <a:r>
              <a:rPr lang="fr-CA" sz="2000" dirty="0">
                <a:latin typeface="Bernard MT Condensed" panose="02050806060905020404" pitchFamily="18" charset="77"/>
              </a:rPr>
              <a:t> la nature et les modalités d’un tel envoûtement médiatique, mais même pour parvenir à seulement </a:t>
            </a:r>
            <a:r>
              <a:rPr lang="fr-CA" sz="2000" dirty="0">
                <a:solidFill>
                  <a:srgbClr val="FF6600"/>
                </a:solidFill>
                <a:latin typeface="Bernard MT Condensed" panose="02050806060905020404" pitchFamily="18" charset="77"/>
              </a:rPr>
              <a:t>l’imaginer</a:t>
            </a:r>
            <a:r>
              <a:rPr lang="fr-CA" sz="2000" dirty="0">
                <a:latin typeface="Bernard MT Condensed" panose="02050806060905020404" pitchFamily="18" charset="77"/>
              </a:rPr>
              <a:t>.</a:t>
            </a:r>
          </a:p>
        </p:txBody>
      </p:sp>
      <p:pic>
        <p:nvPicPr>
          <p:cNvPr id="4" name="Image 3">
            <a:extLst>
              <a:ext uri="{FF2B5EF4-FFF2-40B4-BE49-F238E27FC236}">
                <a16:creationId xmlns:a16="http://schemas.microsoft.com/office/drawing/2014/main" id="{11AEE189-E533-9A6A-E9D7-9C035F951FB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707373"/>
            <a:ext cx="2361063" cy="3150627"/>
          </a:xfrm>
          <a:prstGeom prst="rect">
            <a:avLst/>
          </a:prstGeom>
        </p:spPr>
      </p:pic>
      <p:pic>
        <p:nvPicPr>
          <p:cNvPr id="5" name="Image 4">
            <a:extLst>
              <a:ext uri="{FF2B5EF4-FFF2-40B4-BE49-F238E27FC236}">
                <a16:creationId xmlns:a16="http://schemas.microsoft.com/office/drawing/2014/main" id="{92450EFD-928F-C7DB-FE35-AEC9D42DF595}"/>
              </a:ext>
            </a:extLst>
          </p:cNvPr>
          <p:cNvPicPr>
            <a:picLocks noChangeAspect="1"/>
          </p:cNvPicPr>
          <p:nvPr/>
        </p:nvPicPr>
        <p:blipFill rotWithShape="1">
          <a:blip r:embed="rId4">
            <a:extLst>
              <a:ext uri="{28A0092B-C50C-407E-A947-70E740481C1C}">
                <a14:useLocalDpi xmlns:a14="http://schemas.microsoft.com/office/drawing/2010/main" val="0"/>
              </a:ext>
            </a:extLst>
          </a:blip>
          <a:srcRect l="10107"/>
          <a:stretch/>
        </p:blipFill>
        <p:spPr>
          <a:xfrm>
            <a:off x="0" y="1"/>
            <a:ext cx="2363896" cy="3316406"/>
          </a:xfrm>
          <a:prstGeom prst="rect">
            <a:avLst/>
          </a:prstGeom>
        </p:spPr>
      </p:pic>
    </p:spTree>
    <p:extLst>
      <p:ext uri="{BB962C8B-B14F-4D97-AF65-F5344CB8AC3E}">
        <p14:creationId xmlns:p14="http://schemas.microsoft.com/office/powerpoint/2010/main" val="398797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B4545AF-2902-8795-52C7-205236953DE3}"/>
              </a:ext>
            </a:extLst>
          </p:cNvPr>
          <p:cNvSpPr txBox="1"/>
          <p:nvPr/>
        </p:nvSpPr>
        <p:spPr>
          <a:xfrm>
            <a:off x="227869" y="306402"/>
            <a:ext cx="4291831" cy="6432530"/>
          </a:xfrm>
          <a:prstGeom prst="rect">
            <a:avLst/>
          </a:prstGeom>
          <a:noFill/>
        </p:spPr>
        <p:txBody>
          <a:bodyPr wrap="square">
            <a:spAutoFit/>
          </a:bodyPr>
          <a:lstStyle/>
          <a:p>
            <a:r>
              <a:rPr lang="fr-CA" dirty="0">
                <a:latin typeface="Bernard MT Condensed" panose="02050806060905020404" pitchFamily="18" charset="77"/>
              </a:rPr>
              <a:t>Cette distinction entre un </a:t>
            </a:r>
            <a:r>
              <a:rPr lang="fr-CA" sz="3200" dirty="0">
                <a:latin typeface="Bernard MT Condensed" panose="02050806060905020404" pitchFamily="18" charset="77"/>
              </a:rPr>
              <a:t>bain</a:t>
            </a:r>
            <a:r>
              <a:rPr lang="fr-CA" dirty="0">
                <a:latin typeface="Bernard MT Condensed" panose="02050806060905020404" pitchFamily="18" charset="77"/>
              </a:rPr>
              <a:t> médiatique englobant, qui fonctionnerait à la manière d’un contenant, et des récepteurs contenus demande toutefois elle-même à être affinée. La logique des réseaux sociaux n’est plus celle du bain, mais celle de la </a:t>
            </a:r>
            <a:r>
              <a:rPr lang="fr-CA" sz="2400" i="1" dirty="0">
                <a:latin typeface="Bernard MT Condensed" panose="02050806060905020404" pitchFamily="18" charset="77"/>
              </a:rPr>
              <a:t>coproduction contributive</a:t>
            </a:r>
            <a:r>
              <a:rPr lang="fr-CA" sz="2400" dirty="0">
                <a:latin typeface="Bernard MT Condensed" panose="02050806060905020404" pitchFamily="18" charset="77"/>
              </a:rPr>
              <a:t>, </a:t>
            </a:r>
            <a:r>
              <a:rPr lang="fr-CA" dirty="0">
                <a:latin typeface="Bernard MT Condensed" panose="02050806060905020404" pitchFamily="18" charset="77"/>
              </a:rPr>
              <a:t>où </a:t>
            </a:r>
            <a:r>
              <a:rPr lang="fr-CA" dirty="0">
                <a:solidFill>
                  <a:srgbClr val="FF6600"/>
                </a:solidFill>
                <a:latin typeface="Bernard MT Condensed" panose="02050806060905020404" pitchFamily="18" charset="77"/>
              </a:rPr>
              <a:t>les</a:t>
            </a:r>
            <a:r>
              <a:rPr lang="fr-CA" dirty="0">
                <a:latin typeface="Bernard MT Condensed" panose="02050806060905020404" pitchFamily="18" charset="77"/>
              </a:rPr>
              <a:t> </a:t>
            </a:r>
            <a:r>
              <a:rPr lang="fr-CA" dirty="0">
                <a:solidFill>
                  <a:srgbClr val="FF6600"/>
                </a:solidFill>
                <a:latin typeface="Bernard MT Condensed" panose="02050806060905020404" pitchFamily="18" charset="77"/>
              </a:rPr>
              <a:t>individus</a:t>
            </a:r>
            <a:r>
              <a:rPr lang="fr-CA" dirty="0">
                <a:latin typeface="Bernard MT Condensed" panose="02050806060905020404" pitchFamily="18" charset="77"/>
              </a:rPr>
              <a:t>, à la fois </a:t>
            </a:r>
            <a:r>
              <a:rPr lang="fr-CA" dirty="0">
                <a:solidFill>
                  <a:srgbClr val="FF6600"/>
                </a:solidFill>
                <a:latin typeface="Bernard MT Condensed" panose="02050806060905020404" pitchFamily="18" charset="77"/>
              </a:rPr>
              <a:t>émetteurs</a:t>
            </a:r>
            <a:r>
              <a:rPr lang="fr-CA" dirty="0">
                <a:latin typeface="Bernard MT Condensed" panose="02050806060905020404" pitchFamily="18" charset="77"/>
              </a:rPr>
              <a:t>, </a:t>
            </a:r>
            <a:r>
              <a:rPr lang="fr-CA" dirty="0">
                <a:solidFill>
                  <a:srgbClr val="FF6600"/>
                </a:solidFill>
                <a:latin typeface="Bernard MT Condensed" panose="02050806060905020404" pitchFamily="18" charset="77"/>
              </a:rPr>
              <a:t>récepteurs</a:t>
            </a:r>
            <a:r>
              <a:rPr lang="fr-CA" dirty="0">
                <a:latin typeface="Bernard MT Condensed" panose="02050806060905020404" pitchFamily="18" charset="77"/>
              </a:rPr>
              <a:t> et </a:t>
            </a:r>
            <a:r>
              <a:rPr lang="fr-CA" dirty="0">
                <a:solidFill>
                  <a:srgbClr val="FF6600"/>
                </a:solidFill>
                <a:latin typeface="Bernard MT Condensed" panose="02050806060905020404" pitchFamily="18" charset="77"/>
              </a:rPr>
              <a:t>transmetteurs</a:t>
            </a:r>
            <a:r>
              <a:rPr lang="fr-CA" dirty="0">
                <a:latin typeface="Bernard MT Condensed" panose="02050806060905020404" pitchFamily="18" charset="77"/>
              </a:rPr>
              <a:t>, </a:t>
            </a:r>
            <a:r>
              <a:rPr lang="fr-CA" sz="4000" dirty="0">
                <a:latin typeface="Bernard MT Condensed" panose="02050806060905020404" pitchFamily="18" charset="77"/>
              </a:rPr>
              <a:t>fabriquent</a:t>
            </a:r>
            <a:r>
              <a:rPr lang="fr-CA" dirty="0">
                <a:solidFill>
                  <a:srgbClr val="FF6600"/>
                </a:solidFill>
                <a:latin typeface="Bernard MT Condensed" panose="02050806060905020404" pitchFamily="18" charset="77"/>
              </a:rPr>
              <a:t>, par les traces numériques qu’ils essaiment, la matière même du tissu médiumnique qui les constitue</a:t>
            </a:r>
            <a:r>
              <a:rPr lang="fr-CA" dirty="0">
                <a:latin typeface="Bernard MT Condensed" panose="02050806060905020404" pitchFamily="18" charset="77"/>
              </a:rPr>
              <a:t>, lieu d’émergence autant que milieu de propagation et point multiple de destinations. </a:t>
            </a:r>
          </a:p>
          <a:p>
            <a:endParaRPr lang="fr-CA" dirty="0">
              <a:latin typeface="Bernard MT Condensed" panose="02050806060905020404" pitchFamily="18" charset="77"/>
            </a:endParaRPr>
          </a:p>
          <a:p>
            <a:r>
              <a:rPr lang="fr-CA" dirty="0">
                <a:latin typeface="Bernard MT Condensed" panose="02050806060905020404" pitchFamily="18" charset="77"/>
              </a:rPr>
              <a:t>Plus de bain ni de baigneurs ou de baignés, mais une </a:t>
            </a:r>
            <a:r>
              <a:rPr lang="fr-CA" sz="2800" dirty="0">
                <a:latin typeface="Bernard MT Condensed" panose="02050806060905020404" pitchFamily="18" charset="77"/>
              </a:rPr>
              <a:t>trame</a:t>
            </a:r>
            <a:r>
              <a:rPr lang="fr-CA" dirty="0">
                <a:latin typeface="Bernard MT Condensed" panose="02050806060905020404" pitchFamily="18" charset="77"/>
              </a:rPr>
              <a:t> hypercomplexe productrice d’auto-envoûtements dans le cadre d’états synchronisés de communion à la durée de vie brève.</a:t>
            </a:r>
            <a:endParaRPr lang="fr-FR" dirty="0">
              <a:latin typeface="Bernard MT Condensed" panose="02050806060905020404" pitchFamily="18" charset="77"/>
            </a:endParaRPr>
          </a:p>
        </p:txBody>
      </p:sp>
      <p:pic>
        <p:nvPicPr>
          <p:cNvPr id="4" name="Image 4" descr="Cannes2010_PRESS_album100.jpg">
            <a:extLst>
              <a:ext uri="{FF2B5EF4-FFF2-40B4-BE49-F238E27FC236}">
                <a16:creationId xmlns:a16="http://schemas.microsoft.com/office/drawing/2014/main" id="{0A9DC66B-52CF-9344-0B89-B8F6B8658EC0}"/>
              </a:ext>
            </a:extLst>
          </p:cNvPr>
          <p:cNvPicPr>
            <a:picLocks noChangeAspect="1"/>
          </p:cNvPicPr>
          <p:nvPr/>
        </p:nvPicPr>
        <p:blipFill>
          <a:blip r:embed="rId2" cstate="email">
            <a:extLst>
              <a:ext uri="{28A0092B-C50C-407E-A947-70E740481C1C}">
                <a14:useLocalDpi xmlns:a14="http://schemas.microsoft.com/office/drawing/2010/main" val="0"/>
              </a:ext>
            </a:extLst>
          </a:blip>
          <a:srcRect b="17395"/>
          <a:stretch>
            <a:fillRect/>
          </a:stretch>
        </p:blipFill>
        <p:spPr bwMode="auto">
          <a:xfrm>
            <a:off x="4774035" y="1758033"/>
            <a:ext cx="4291831" cy="501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18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FF43BFB-8D8D-D48C-7599-B996E8BBA2B7}"/>
              </a:ext>
            </a:extLst>
          </p:cNvPr>
          <p:cNvSpPr>
            <a:spLocks noChangeArrowheads="1"/>
          </p:cNvSpPr>
          <p:nvPr/>
        </p:nvSpPr>
        <p:spPr bwMode="auto">
          <a:xfrm>
            <a:off x="1146413" y="2518172"/>
            <a:ext cx="7273168" cy="139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1pPr>
            <a:lvl2pPr marL="742950" indent="-28575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2pPr>
            <a:lvl3pPr marL="11430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3pPr>
            <a:lvl4pPr marL="16002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4pPr>
            <a:lvl5pPr marL="2057400" indent="-228600">
              <a:spcBef>
                <a:spcPts val="4700"/>
              </a:spcBef>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5pPr>
            <a:lvl6pPr marL="25146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6pPr>
            <a:lvl7pPr marL="29718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7pPr>
            <a:lvl8pPr marL="34290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8pPr>
            <a:lvl9pPr marL="3886200" indent="-228600" eaLnBrk="0" fontAlgn="base" hangingPunct="0">
              <a:spcBef>
                <a:spcPts val="4700"/>
              </a:spcBef>
              <a:spcAft>
                <a:spcPct val="0"/>
              </a:spcAft>
              <a:buSzPct val="171000"/>
              <a:buFont typeface="Gill Sans" panose="020B0502020104020203" pitchFamily="34" charset="-79"/>
              <a:buChar char="•"/>
              <a:defRPr sz="3800">
                <a:solidFill>
                  <a:schemeClr val="tx1"/>
                </a:solidFill>
                <a:latin typeface="Gill Sans" panose="020B0502020104020203" pitchFamily="34" charset="-79"/>
                <a:ea typeface="ヒラギノ角ゴ ProN W3" panose="020B0300000000000000" charset="-128"/>
                <a:sym typeface="Gill Sans" panose="020B0502020104020203" pitchFamily="34" charset="-79"/>
              </a:defRPr>
            </a:lvl9pPr>
          </a:lstStyle>
          <a:p>
            <a:pPr eaLnBrk="1" hangingPunct="1">
              <a:spcBef>
                <a:spcPct val="0"/>
              </a:spcBef>
              <a:buSzTx/>
              <a:buFontTx/>
              <a:buNone/>
            </a:pPr>
            <a:r>
              <a:rPr lang="fr-FR" altLang="fr-FR" sz="3375" dirty="0">
                <a:latin typeface="Bernard MT Condensed" panose="02050806060905020404" pitchFamily="18" charset="77"/>
                <a:sym typeface="Arial" panose="020B0604020202020204" pitchFamily="34" charset="0"/>
              </a:rPr>
              <a:t>Appren</a:t>
            </a:r>
            <a:r>
              <a:rPr lang="fr-FR" altLang="fr-FR" sz="3375" dirty="0">
                <a:solidFill>
                  <a:srgbClr val="FF6600"/>
                </a:solidFill>
                <a:latin typeface="Bernard MT Condensed" panose="02050806060905020404" pitchFamily="18" charset="77"/>
                <a:sym typeface="Arial" panose="020B0604020202020204" pitchFamily="34" charset="0"/>
              </a:rPr>
              <a:t>tissage</a:t>
            </a:r>
            <a:r>
              <a:rPr lang="fr-FR" altLang="fr-FR" sz="3375" dirty="0">
                <a:latin typeface="Bernard MT Condensed" panose="02050806060905020404" pitchFamily="18" charset="77"/>
                <a:sym typeface="Arial" panose="020B0604020202020204" pitchFamily="34" charset="0"/>
              </a:rPr>
              <a:t> : </a:t>
            </a:r>
          </a:p>
          <a:p>
            <a:pPr eaLnBrk="1" hangingPunct="1">
              <a:spcBef>
                <a:spcPct val="0"/>
              </a:spcBef>
              <a:buSzTx/>
              <a:buFontTx/>
              <a:buNone/>
            </a:pPr>
            <a:r>
              <a:rPr lang="fr-FR" altLang="fr-FR" sz="3375" dirty="0">
                <a:latin typeface="Bernard MT Condensed" panose="02050806060905020404" pitchFamily="18" charset="77"/>
                <a:sym typeface="Arial" panose="020B0604020202020204" pitchFamily="34" charset="0"/>
              </a:rPr>
              <a:t>		éducation de l’</a:t>
            </a:r>
            <a:r>
              <a:rPr lang="fr-FR" altLang="ja-JP" sz="5062" dirty="0">
                <a:latin typeface="Bernard MT Condensed" panose="02050806060905020404" pitchFamily="18" charset="77"/>
                <a:sym typeface="Arial" panose="020B0604020202020204" pitchFamily="34" charset="0"/>
              </a:rPr>
              <a:t>attention</a:t>
            </a:r>
            <a:endParaRPr lang="fr-FR" altLang="fr-FR" sz="5062" dirty="0">
              <a:latin typeface="Bernard MT Condensed" panose="02050806060905020404" pitchFamily="18" charset="77"/>
              <a:sym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85E39B-FC1B-E9E4-9367-2E15AB898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43606"/>
            <a:ext cx="7772400" cy="5214394"/>
          </a:xfrm>
          <a:prstGeom prst="rect">
            <a:avLst/>
          </a:prstGeom>
        </p:spPr>
      </p:pic>
    </p:spTree>
    <p:extLst>
      <p:ext uri="{BB962C8B-B14F-4D97-AF65-F5344CB8AC3E}">
        <p14:creationId xmlns:p14="http://schemas.microsoft.com/office/powerpoint/2010/main" val="3170470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87E0269-61C3-E893-FB6F-5828E5A51D21}"/>
              </a:ext>
            </a:extLst>
          </p:cNvPr>
          <p:cNvSpPr txBox="1"/>
          <p:nvPr/>
        </p:nvSpPr>
        <p:spPr>
          <a:xfrm>
            <a:off x="744071" y="618635"/>
            <a:ext cx="7879976" cy="2923877"/>
          </a:xfrm>
          <a:prstGeom prst="rect">
            <a:avLst/>
          </a:prstGeom>
          <a:noFill/>
        </p:spPr>
        <p:txBody>
          <a:bodyPr wrap="square">
            <a:spAutoFit/>
          </a:bodyPr>
          <a:lstStyle/>
          <a:p>
            <a:r>
              <a:rPr lang="fr-CA" sz="2000" dirty="0">
                <a:latin typeface="Bernard MT Condensed" panose="02050806060905020404" pitchFamily="18" charset="77"/>
              </a:rPr>
              <a:t>L’attente crée une frustration, sa résolution crée une satisfaction. Lorsque qu’</a:t>
            </a:r>
            <a:r>
              <a:rPr lang="fr-CA" sz="2000" dirty="0" err="1">
                <a:latin typeface="Bernard MT Condensed" panose="02050806060905020404" pitchFamily="18" charset="77"/>
              </a:rPr>
              <a:t>un·e</a:t>
            </a:r>
            <a:r>
              <a:rPr lang="fr-CA" sz="2000" dirty="0">
                <a:latin typeface="Bernard MT Condensed" panose="02050806060905020404" pitchFamily="18" charset="77"/>
              </a:rPr>
              <a:t> </a:t>
            </a:r>
            <a:r>
              <a:rPr lang="fr-CA" sz="2000" dirty="0" err="1">
                <a:latin typeface="Bernard MT Condensed" panose="02050806060905020404" pitchFamily="18" charset="77"/>
              </a:rPr>
              <a:t>créateur·ice</a:t>
            </a:r>
            <a:r>
              <a:rPr lang="fr-CA" sz="2000" dirty="0">
                <a:latin typeface="Bernard MT Condensed" panose="02050806060905020404" pitchFamily="18" charset="77"/>
              </a:rPr>
              <a:t> utilise ce principe, ille échange en quelque sorte le rapport de rareté qui existe entre l’attention des </a:t>
            </a:r>
            <a:r>
              <a:rPr lang="fr-CA" sz="2000" dirty="0" err="1">
                <a:latin typeface="Bernard MT Condensed" panose="02050806060905020404" pitchFamily="18" charset="77"/>
              </a:rPr>
              <a:t>spectateur·ices</a:t>
            </a:r>
            <a:r>
              <a:rPr lang="fr-CA" sz="2000" dirty="0">
                <a:latin typeface="Bernard MT Condensed" panose="02050806060905020404" pitchFamily="18" charset="77"/>
              </a:rPr>
              <a:t>, et la vidéo, car quand une vidéo me promet quelque chose, elle devient la seule vidéo à pouvoir me donner ce qu’elle m’a promis. Elle trouve une unicité, elle n’est plus une vidéo parmi tant d’autres. </a:t>
            </a:r>
            <a:r>
              <a:rPr lang="fr-CA" sz="2800" dirty="0">
                <a:solidFill>
                  <a:srgbClr val="FF6600"/>
                </a:solidFill>
                <a:latin typeface="Bernard MT Condensed" panose="02050806060905020404" pitchFamily="18" charset="77"/>
              </a:rPr>
              <a:t>Je ne peux pas </a:t>
            </a:r>
            <a:r>
              <a:rPr lang="fr-CA" sz="2800" i="1" dirty="0">
                <a:solidFill>
                  <a:srgbClr val="FF6600"/>
                </a:solidFill>
                <a:latin typeface="Bernard MT Condensed" panose="02050806060905020404" pitchFamily="18" charset="77"/>
              </a:rPr>
              <a:t>swiper</a:t>
            </a:r>
            <a:r>
              <a:rPr lang="fr-CA" sz="2800" dirty="0">
                <a:solidFill>
                  <a:srgbClr val="FF6600"/>
                </a:solidFill>
                <a:latin typeface="Bernard MT Condensed" panose="02050806060905020404" pitchFamily="18" charset="77"/>
              </a:rPr>
              <a:t> sur une autre vidéo, car seule cette vidéo peut me fournir l’accomplissement du désir qu’elle m’a créé…</a:t>
            </a:r>
            <a:endParaRPr lang="fr-FR" sz="2800" dirty="0">
              <a:solidFill>
                <a:srgbClr val="FF6600"/>
              </a:solidFill>
              <a:latin typeface="Bernard MT Condensed" panose="02050806060905020404" pitchFamily="18" charset="77"/>
            </a:endParaRPr>
          </a:p>
        </p:txBody>
      </p:sp>
    </p:spTree>
    <p:extLst>
      <p:ext uri="{BB962C8B-B14F-4D97-AF65-F5344CB8AC3E}">
        <p14:creationId xmlns:p14="http://schemas.microsoft.com/office/powerpoint/2010/main" val="400367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 Théâtre, Centre des arts de la scène, homme&#10;&#10;Description générée automatiquement">
            <a:extLst>
              <a:ext uri="{FF2B5EF4-FFF2-40B4-BE49-F238E27FC236}">
                <a16:creationId xmlns:a16="http://schemas.microsoft.com/office/drawing/2014/main" id="{6A3A12DE-2D23-80D4-44EC-DC03A1037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1054441"/>
            <a:ext cx="8963025" cy="5803559"/>
          </a:xfrm>
          <a:prstGeom prst="rect">
            <a:avLst/>
          </a:prstGeom>
          <a:noFill/>
        </p:spPr>
      </p:pic>
      <p:pic>
        <p:nvPicPr>
          <p:cNvPr id="6" name="Image 5" descr="Une image contenant illustration, Dessin animé, dessin, clipart&#10;&#10;Description générée automatiquement">
            <a:extLst>
              <a:ext uri="{FF2B5EF4-FFF2-40B4-BE49-F238E27FC236}">
                <a16:creationId xmlns:a16="http://schemas.microsoft.com/office/drawing/2014/main" id="{53CC7544-5C55-D2CE-50DB-F05159D1B900}"/>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3560"/>
                    </a14:imgEffect>
                    <a14:imgEffect>
                      <a14:saturation sat="57000"/>
                    </a14:imgEffect>
                  </a14:imgLayer>
                </a14:imgProps>
              </a:ext>
              <a:ext uri="{28A0092B-C50C-407E-A947-70E740481C1C}">
                <a14:useLocalDpi xmlns:a14="http://schemas.microsoft.com/office/drawing/2010/main" val="0"/>
              </a:ext>
            </a:extLst>
          </a:blip>
          <a:stretch>
            <a:fillRect/>
          </a:stretch>
        </p:blipFill>
        <p:spPr>
          <a:xfrm>
            <a:off x="2902414" y="1054441"/>
            <a:ext cx="3599774" cy="2715782"/>
          </a:xfrm>
          <a:prstGeom prst="rect">
            <a:avLst/>
          </a:prstGeom>
          <a:ln>
            <a:noFill/>
          </a:ln>
          <a:effectLst>
            <a:softEdge rad="112500"/>
          </a:effectLst>
        </p:spPr>
      </p:pic>
      <p:pic>
        <p:nvPicPr>
          <p:cNvPr id="12" name="Image 1" descr="poodle6.jpg">
            <a:extLst>
              <a:ext uri="{FF2B5EF4-FFF2-40B4-BE49-F238E27FC236}">
                <a16:creationId xmlns:a16="http://schemas.microsoft.com/office/drawing/2014/main" id="{636D6D47-F44C-9976-DF52-1B38DE1473E9}"/>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b="3557"/>
          <a:stretch>
            <a:fillRect/>
          </a:stretch>
        </p:blipFill>
        <p:spPr bwMode="auto">
          <a:xfrm>
            <a:off x="2781338" y="960253"/>
            <a:ext cx="3764300" cy="2904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 descr="Une image contenant oiseau, bétail, sol, intérieur&#10;&#10;Description générée automatiquement">
            <a:extLst>
              <a:ext uri="{FF2B5EF4-FFF2-40B4-BE49-F238E27FC236}">
                <a16:creationId xmlns:a16="http://schemas.microsoft.com/office/drawing/2014/main" id="{CBC2B5EC-3F97-1986-6D6E-853ED252E72F}"/>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76021" y="1054441"/>
            <a:ext cx="3890693" cy="28069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descr="Une image contenant raton laveur, mammifère, bâtiment, Procyonidé&#10;&#10;Description générée automatiquement">
            <a:extLst>
              <a:ext uri="{FF2B5EF4-FFF2-40B4-BE49-F238E27FC236}">
                <a16:creationId xmlns:a16="http://schemas.microsoft.com/office/drawing/2014/main" id="{603EC1D1-DD0C-C0B3-FFE2-4FF6A1F31153}"/>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797155" y="1054442"/>
            <a:ext cx="3942438" cy="28099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Une image contenant arbre, champignon, plein air, Inonotus&#10;&#10;Description générée automatiquement">
            <a:extLst>
              <a:ext uri="{FF2B5EF4-FFF2-40B4-BE49-F238E27FC236}">
                <a16:creationId xmlns:a16="http://schemas.microsoft.com/office/drawing/2014/main" id="{A77FB364-B095-EAC9-F35A-E4DE74FBB24D}"/>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t="28640" b="31654"/>
          <a:stretch/>
        </p:blipFill>
        <p:spPr>
          <a:xfrm>
            <a:off x="2750572" y="960253"/>
            <a:ext cx="3925553" cy="3002512"/>
          </a:xfrm>
          <a:prstGeom prst="rect">
            <a:avLst/>
          </a:prstGeom>
          <a:ln>
            <a:noFill/>
          </a:ln>
          <a:effectLst>
            <a:softEdge rad="112500"/>
          </a:effectLst>
        </p:spPr>
      </p:pic>
      <p:pic>
        <p:nvPicPr>
          <p:cNvPr id="15" name="Image 8" descr="Une image contenant invertébré&#10;&#10;Description générée automatiquement">
            <a:extLst>
              <a:ext uri="{FF2B5EF4-FFF2-40B4-BE49-F238E27FC236}">
                <a16:creationId xmlns:a16="http://schemas.microsoft.com/office/drawing/2014/main" id="{6973C66F-B9DB-1CBF-D107-7E442349452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62333" y="784929"/>
            <a:ext cx="4285005" cy="3177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 descr="Banksy1.jpg">
            <a:extLst>
              <a:ext uri="{FF2B5EF4-FFF2-40B4-BE49-F238E27FC236}">
                <a16:creationId xmlns:a16="http://schemas.microsoft.com/office/drawing/2014/main" id="{A1ADDCDB-FB54-16DC-E471-81A5D3E40474}"/>
              </a:ext>
            </a:extLst>
          </p:cNvPr>
          <p:cNvPicPr>
            <a:picLocks noChangeAspect="1"/>
          </p:cNvPicPr>
          <p:nvPr/>
        </p:nvPicPr>
        <p:blipFill>
          <a:blip r:embed="rId16" cstate="email">
            <a:extLst>
              <a:ext uri="{28A0092B-C50C-407E-A947-70E740481C1C}">
                <a14:useLocalDpi xmlns:a14="http://schemas.microsoft.com/office/drawing/2010/main" val="0"/>
              </a:ext>
            </a:extLst>
          </a:blip>
          <a:srcRect l="15364" r="19296"/>
          <a:stretch>
            <a:fillRect/>
          </a:stretch>
        </p:blipFill>
        <p:spPr bwMode="auto">
          <a:xfrm>
            <a:off x="2542827" y="784929"/>
            <a:ext cx="4100700" cy="3283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3">
            <a:extLst>
              <a:ext uri="{FF2B5EF4-FFF2-40B4-BE49-F238E27FC236}">
                <a16:creationId xmlns:a16="http://schemas.microsoft.com/office/drawing/2014/main" id="{8E6C7755-8D9E-DF36-602F-DF3B8E2A267E}"/>
              </a:ext>
            </a:extLst>
          </p:cNvPr>
          <p:cNvSpPr txBox="1">
            <a:spLocks noChangeArrowheads="1"/>
          </p:cNvSpPr>
          <p:nvPr>
            <p:custDataLst>
              <p:tags r:id="rId1"/>
            </p:custDataLst>
          </p:nvPr>
        </p:nvSpPr>
        <p:spPr bwMode="auto">
          <a:xfrm>
            <a:off x="2781328" y="947843"/>
            <a:ext cx="3764310" cy="2893100"/>
          </a:xfrm>
          <a:prstGeom prst="rect">
            <a:avLst/>
          </a:prstGeom>
          <a:solidFill>
            <a:srgbClr val="1B202A">
              <a:alpha val="90000"/>
            </a:srgbClr>
          </a:solidFill>
          <a:ln>
            <a:noFill/>
          </a:ln>
          <a:effectLst>
            <a:outerShdw blurRad="50800" dist="50800" dir="5400000" sx="1000" sy="1000" algn="ctr" rotWithShape="0">
              <a:srgbClr val="000000"/>
            </a:outerShdw>
            <a:softEdge rad="31750"/>
          </a:effectLst>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2400" dirty="0">
                <a:solidFill>
                  <a:schemeClr val="bg1"/>
                </a:solidFill>
                <a:latin typeface="Bernard MT Condensed" panose="02050806060905020404" pitchFamily="18" charset="0"/>
              </a:rPr>
              <a:t> </a:t>
            </a:r>
          </a:p>
          <a:p>
            <a:pPr>
              <a:spcBef>
                <a:spcPct val="0"/>
              </a:spcBef>
              <a:buFontTx/>
              <a:buNone/>
            </a:pPr>
            <a:endParaRPr lang="fr-FR" altLang="fr-FR" sz="2400" dirty="0">
              <a:solidFill>
                <a:schemeClr val="bg1"/>
              </a:solidFill>
              <a:latin typeface="Bernard MT Condensed" panose="02050806060905020404" pitchFamily="18" charset="0"/>
            </a:endParaRPr>
          </a:p>
          <a:p>
            <a:pPr algn="ctr">
              <a:spcBef>
                <a:spcPct val="0"/>
              </a:spcBef>
              <a:buFontTx/>
              <a:buNone/>
            </a:pPr>
            <a:r>
              <a:rPr lang="fr-FR" altLang="fr-FR" sz="2000" dirty="0">
                <a:latin typeface="Bernard MT Condensed" panose="02050806060905020404" pitchFamily="18" charset="0"/>
              </a:rPr>
              <a:t>« Ne désespérez jamais. </a:t>
            </a:r>
          </a:p>
          <a:p>
            <a:pPr algn="ctr">
              <a:spcBef>
                <a:spcPct val="0"/>
              </a:spcBef>
              <a:buFontTx/>
              <a:buNone/>
            </a:pPr>
            <a:r>
              <a:rPr lang="fr-FR" altLang="fr-FR" sz="2000" dirty="0">
                <a:latin typeface="Bernard MT Condensed" panose="02050806060905020404" pitchFamily="18" charset="0"/>
              </a:rPr>
              <a:t>Faites infuser davantage... »</a:t>
            </a:r>
          </a:p>
          <a:p>
            <a:pPr algn="ctr">
              <a:spcBef>
                <a:spcPct val="0"/>
              </a:spcBef>
              <a:buFontTx/>
              <a:buNone/>
            </a:pPr>
            <a:endParaRPr lang="fr-FR" altLang="fr-FR" sz="2000" dirty="0">
              <a:solidFill>
                <a:schemeClr val="bg1"/>
              </a:solidFill>
              <a:latin typeface="Bernard MT Condensed" panose="02050806060905020404" pitchFamily="18" charset="0"/>
            </a:endParaRPr>
          </a:p>
          <a:p>
            <a:pPr algn="r">
              <a:spcBef>
                <a:spcPct val="0"/>
              </a:spcBef>
              <a:buFontTx/>
              <a:buNone/>
            </a:pPr>
            <a:endParaRPr lang="fr-FR" altLang="fr-FR" sz="1800" dirty="0">
              <a:latin typeface="Bernard MT Condensed" panose="02050806060905020404" pitchFamily="18" charset="0"/>
            </a:endParaRPr>
          </a:p>
          <a:p>
            <a:pPr algn="r">
              <a:spcBef>
                <a:spcPct val="0"/>
              </a:spcBef>
              <a:buFontTx/>
              <a:buNone/>
            </a:pPr>
            <a:endParaRPr lang="fr-FR" altLang="fr-FR" sz="1800" dirty="0">
              <a:latin typeface="Bernard MT Condensed" panose="02050806060905020404" pitchFamily="18" charset="0"/>
            </a:endParaRPr>
          </a:p>
          <a:p>
            <a:pPr algn="ctr">
              <a:spcBef>
                <a:spcPct val="0"/>
              </a:spcBef>
              <a:buFontTx/>
              <a:buNone/>
            </a:pPr>
            <a:r>
              <a:rPr lang="fr-FR" altLang="fr-FR" sz="1400" i="1" dirty="0">
                <a:latin typeface="Bernard MT Condensed" panose="02050806060905020404" pitchFamily="18" charset="0"/>
              </a:rPr>
              <a:t>H. Michaux, Tranche de savoir</a:t>
            </a:r>
            <a:endParaRPr lang="fr-FR" altLang="fr-FR" sz="2400" dirty="0">
              <a:solidFill>
                <a:schemeClr val="bg1"/>
              </a:solidFill>
              <a:latin typeface="Bernard MT Condensed" panose="02050806060905020404" pitchFamily="18" charset="0"/>
            </a:endParaRPr>
          </a:p>
          <a:p>
            <a:pPr>
              <a:spcBef>
                <a:spcPct val="0"/>
              </a:spcBef>
              <a:buFontTx/>
              <a:buNone/>
            </a:pPr>
            <a:endParaRPr lang="fr-FR" altLang="fr-FR" sz="2400" dirty="0">
              <a:solidFill>
                <a:schemeClr val="bg1"/>
              </a:solidFill>
              <a:latin typeface="Bernard MT Condensed" panose="02050806060905020404" pitchFamily="18" charset="0"/>
            </a:endParaRPr>
          </a:p>
        </p:txBody>
      </p:sp>
      <p:pic>
        <p:nvPicPr>
          <p:cNvPr id="7" name="Image 6" descr="Une image contenant Graphique, cercle, Police, noir et blanc&#10;&#10;Description générée automatiquement">
            <a:extLst>
              <a:ext uri="{FF2B5EF4-FFF2-40B4-BE49-F238E27FC236}">
                <a16:creationId xmlns:a16="http://schemas.microsoft.com/office/drawing/2014/main" id="{DFDEDEA1-3A56-FF0C-0F2C-1D5BC91AD3E3}"/>
              </a:ext>
            </a:extLst>
          </p:cNvPr>
          <p:cNvPicPr>
            <a:picLocks noChangeAspect="1"/>
          </p:cNvPicPr>
          <p:nvPr/>
        </p:nvPicPr>
        <p:blipFill>
          <a:blip r:embed="rId17" cstate="email">
            <a:alphaModFix amt="50000"/>
            <a:extLst>
              <a:ext uri="{BEBA8EAE-BF5A-486C-A8C5-ECC9F3942E4B}">
                <a14:imgProps xmlns:a14="http://schemas.microsoft.com/office/drawing/2010/main">
                  <a14:imgLayer r:embed="rId18">
                    <a14:imgEffect>
                      <a14:sharpenSoften amount="100000"/>
                    </a14:imgEffect>
                    <a14:imgEffect>
                      <a14:colorTemperature colorTemp="4107"/>
                    </a14:imgEffect>
                    <a14:imgEffect>
                      <a14:brightnessContrast bright="29000" contrast="-44000"/>
                    </a14:imgEffect>
                  </a14:imgLayer>
                </a14:imgProps>
              </a:ext>
              <a:ext uri="{28A0092B-C50C-407E-A947-70E740481C1C}">
                <a14:useLocalDpi xmlns:a14="http://schemas.microsoft.com/office/drawing/2010/main" val="0"/>
              </a:ext>
            </a:extLst>
          </a:blip>
          <a:stretch>
            <a:fillRect/>
          </a:stretch>
        </p:blipFill>
        <p:spPr>
          <a:xfrm>
            <a:off x="2631201" y="861899"/>
            <a:ext cx="3767665" cy="2979043"/>
          </a:xfrm>
          <a:prstGeom prst="rect">
            <a:avLst/>
          </a:prstGeom>
          <a:solidFill>
            <a:srgbClr val="141D26"/>
          </a:solidFill>
          <a:ln>
            <a:noFill/>
          </a:ln>
          <a:effectLst>
            <a:outerShdw blurRad="50800" dist="50800" dir="5400000" algn="ctr" rotWithShape="0">
              <a:srgbClr val="151E28"/>
            </a:outerShdw>
            <a:softEdge rad="112500"/>
          </a:effectLst>
        </p:spPr>
      </p:pic>
    </p:spTree>
    <p:extLst>
      <p:ext uri="{BB962C8B-B14F-4D97-AF65-F5344CB8AC3E}">
        <p14:creationId xmlns:p14="http://schemas.microsoft.com/office/powerpoint/2010/main" val="4061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humpback whale and her newborn calf swim near Roca Partida">
            <a:extLst>
              <a:ext uri="{FF2B5EF4-FFF2-40B4-BE49-F238E27FC236}">
                <a16:creationId xmlns:a16="http://schemas.microsoft.com/office/drawing/2014/main" id="{7B461176-548D-950F-BBC6-ED9783973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88" y="1166819"/>
            <a:ext cx="8579223" cy="5691181"/>
          </a:xfrm>
          <a:prstGeom prst="rect">
            <a:avLst/>
          </a:prstGeom>
          <a:noFill/>
          <a:extLst>
            <a:ext uri="{909E8E84-426E-40DD-AFC4-6F175D3DCCD1}">
              <a14:hiddenFill xmlns:a14="http://schemas.microsoft.com/office/drawing/2010/main">
                <a:solidFill>
                  <a:srgbClr val="FFFFFF"/>
                </a:solidFill>
              </a14:hiddenFill>
            </a:ext>
          </a:extLst>
        </p:spPr>
      </p:pic>
      <p:sp>
        <p:nvSpPr>
          <p:cNvPr id="4098" name="ZoneTexte 1">
            <a:extLst>
              <a:ext uri="{FF2B5EF4-FFF2-40B4-BE49-F238E27FC236}">
                <a16:creationId xmlns:a16="http://schemas.microsoft.com/office/drawing/2014/main" id="{D2EB224F-C243-33B1-F7F1-F3B0B2CDAD59}"/>
              </a:ext>
            </a:extLst>
          </p:cNvPr>
          <p:cNvSpPr txBox="1">
            <a:spLocks noChangeArrowheads="1"/>
          </p:cNvSpPr>
          <p:nvPr>
            <p:custDataLst>
              <p:tags r:id="rId1"/>
            </p:custDataLst>
          </p:nvPr>
        </p:nvSpPr>
        <p:spPr bwMode="auto">
          <a:xfrm>
            <a:off x="1850391" y="107577"/>
            <a:ext cx="67422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Tx/>
              <a:buNone/>
            </a:pPr>
            <a:r>
              <a:rPr lang="fr-FR" altLang="fr-FR" sz="2800" i="1" dirty="0">
                <a:solidFill>
                  <a:srgbClr val="FF8000"/>
                </a:solidFill>
                <a:latin typeface="Bernard MT Condensed" panose="02050806060905020404" pitchFamily="18" charset="77"/>
                <a:sym typeface="Arial" panose="020B0604020202020204" pitchFamily="34" charset="0"/>
              </a:rPr>
              <a:t>Travail final :	</a:t>
            </a:r>
          </a:p>
          <a:p>
            <a:pPr eaLnBrk="1" hangingPunct="1">
              <a:spcBef>
                <a:spcPct val="0"/>
              </a:spcBef>
              <a:buSzTx/>
              <a:buFontTx/>
              <a:buNone/>
            </a:pPr>
            <a:r>
              <a:rPr lang="fr-FR" altLang="fr-FR" sz="2800" i="1" dirty="0">
                <a:solidFill>
                  <a:srgbClr val="FF8000"/>
                </a:solidFill>
                <a:latin typeface="Bernard MT Condensed" panose="02050806060905020404" pitchFamily="18" charset="77"/>
                <a:sym typeface="Arial" panose="020B0604020202020204" pitchFamily="34" charset="0"/>
              </a:rPr>
              <a:t>	Détails de la notation et attentes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7B6406-0F0E-2F08-CB09-8FDCD4FB2942}"/>
              </a:ext>
            </a:extLst>
          </p:cNvPr>
          <p:cNvSpPr txBox="1">
            <a:spLocks noChangeArrowheads="1"/>
          </p:cNvSpPr>
          <p:nvPr>
            <p:custDataLst>
              <p:tags r:id="rId1"/>
            </p:custDataLst>
          </p:nvPr>
        </p:nvSpPr>
        <p:spPr bwMode="auto">
          <a:xfrm>
            <a:off x="369467" y="159619"/>
            <a:ext cx="8405068" cy="577863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lnSpc>
                <a:spcPct val="107000"/>
              </a:lnSpc>
              <a:spcBef>
                <a:spcPts val="0"/>
              </a:spcBef>
              <a:spcAft>
                <a:spcPts val="562"/>
              </a:spcAft>
              <a:buNone/>
              <a:defRPr/>
            </a:pPr>
            <a:r>
              <a:rPr lang="fr-FR" sz="1687" i="1" dirty="0">
                <a:latin typeface="Bernard MT Condensed" panose="02050806060905020404" pitchFamily="18" charset="77"/>
                <a:ea typeface="Calibri" panose="020F0502020204030204" pitchFamily="34" charset="0"/>
                <a:cs typeface="Times New Roman" panose="02020603050405020304" pitchFamily="18" charset="0"/>
              </a:rPr>
              <a:t>3. </a:t>
            </a:r>
            <a:r>
              <a:rPr lang="fr-FR" sz="1687" i="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Travail de recherche </a:t>
            </a:r>
            <a:r>
              <a:rPr lang="fr-FR" sz="1687" i="1" dirty="0">
                <a:latin typeface="Bernard MT Condensed" panose="02050806060905020404" pitchFamily="18" charset="77"/>
                <a:ea typeface="Calibri" panose="020F0502020204030204" pitchFamily="34" charset="0"/>
                <a:cs typeface="Times New Roman" panose="02020603050405020304" pitchFamily="18" charset="0"/>
              </a:rPr>
              <a:t>(</a:t>
            </a:r>
            <a:r>
              <a:rPr lang="fr-FR" sz="1687" b="1" i="1" dirty="0">
                <a:latin typeface="Bernard MT Condensed" panose="02050806060905020404" pitchFamily="18" charset="77"/>
                <a:ea typeface="Calibri" panose="020F0502020204030204" pitchFamily="34" charset="0"/>
                <a:cs typeface="Times New Roman" panose="02020603050405020304" pitchFamily="18" charset="0"/>
              </a:rPr>
              <a:t>30%</a:t>
            </a:r>
            <a:r>
              <a:rPr lang="fr-FR" sz="1687" i="1" dirty="0">
                <a:latin typeface="Bernard MT Condensed" panose="02050806060905020404" pitchFamily="18" charset="77"/>
                <a:ea typeface="Calibri" panose="020F0502020204030204" pitchFamily="34" charset="0"/>
                <a:cs typeface="Times New Roman" panose="02020603050405020304" pitchFamily="18" charset="0"/>
              </a:rPr>
              <a:t>)</a:t>
            </a:r>
          </a:p>
          <a:p>
            <a:pPr algn="just">
              <a:lnSpc>
                <a:spcPct val="107000"/>
              </a:lnSpc>
              <a:spcBef>
                <a:spcPts val="0"/>
              </a:spcBef>
              <a:spcAft>
                <a:spcPts val="562"/>
              </a:spcAft>
              <a:buNone/>
              <a:defRPr/>
            </a:pPr>
            <a:endParaRPr lang="fr-CA" sz="1687" i="1" dirty="0">
              <a:latin typeface="Bernard MT Condensed" panose="02050806060905020404" pitchFamily="18" charset="77"/>
              <a:ea typeface="Calibri" panose="020F0502020204030204" pitchFamily="34" charset="0"/>
              <a:cs typeface="Times New Roman" panose="02020603050405020304" pitchFamily="18" charset="0"/>
            </a:endParaRPr>
          </a:p>
          <a:p>
            <a:pPr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Il s’agit d’un travail individuel noté sur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30 points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où chaque étudiant se livre à une actualisation d’un des concepts vus en classe. Si le choix du concept et du site reste ouvert, il est impératif que l’</a:t>
            </a:r>
            <a:r>
              <a:rPr lang="fr-FR" sz="1687" dirty="0" err="1">
                <a:latin typeface="Bernard MT Condensed" panose="02050806060905020404" pitchFamily="18" charset="77"/>
                <a:ea typeface="Calibri" panose="020F0502020204030204" pitchFamily="34" charset="0"/>
                <a:cs typeface="Times New Roman" panose="02020603050405020304" pitchFamily="18" charset="0"/>
              </a:rPr>
              <a:t>étudiant.e</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mobilise la matière du cours (écoles de pensée, outils méthodologiques et conceptuels).</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 Nous discuterons en classe des détails de composition de ce travail et de ses exigences spécifiques.</a:t>
            </a:r>
          </a:p>
          <a:p>
            <a:pPr algn="just">
              <a:lnSpc>
                <a:spcPct val="107000"/>
              </a:lnSpc>
              <a:spcBef>
                <a:spcPts val="0"/>
              </a:spcBef>
              <a:spcAft>
                <a:spcPts val="562"/>
              </a:spcAft>
              <a:buNone/>
              <a:defRPr/>
            </a:pPr>
            <a:endParaRPr lang="fr-CA" sz="1687" b="1" dirty="0">
              <a:latin typeface="Bernard MT Condensed" panose="02050806060905020404" pitchFamily="18" charset="77"/>
              <a:ea typeface="Calibri" panose="020F0502020204030204" pitchFamily="34" charset="0"/>
              <a:cs typeface="Times New Roman" panose="02020603050405020304" pitchFamily="18" charset="0"/>
            </a:endParaRPr>
          </a:p>
          <a:p>
            <a:pPr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Ce travail de recherche doit avoir une longueur comprise entre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750 et 1250 mots</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soit entre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5 et 6 pages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Word (interlignes 1.5, Times 12 pt).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Toutes les références doivent apparaitre à la fin du texte dans une section intitulée « Bibliographie »</a:t>
            </a:r>
            <a:r>
              <a:rPr lang="fr-FR" sz="1687"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Une </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première ébauche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(une demi-page) de ce travail a été remise </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le 11 février et comptait pour 5 points</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Quant à la </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version finale</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elle devra être envoyée au plus tard </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le</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13 avril </a:t>
            </a:r>
            <a:r>
              <a:rPr lang="fr-FR" sz="1687" b="1" dirty="0">
                <a:latin typeface="Bernard MT Condensed" panose="02050806060905020404" pitchFamily="18" charset="77"/>
                <a:ea typeface="Calibri" panose="020F0502020204030204" pitchFamily="34" charset="0"/>
                <a:cs typeface="Times New Roman" panose="02020603050405020304" pitchFamily="18" charset="0"/>
              </a:rPr>
              <a:t>(avant minuit) et comptera pour </a:t>
            </a:r>
            <a:r>
              <a:rPr lang="fr-FR" sz="1687" b="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25 points</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a:t>
            </a:r>
          </a:p>
          <a:p>
            <a:pPr algn="just">
              <a:lnSpc>
                <a:spcPct val="107000"/>
              </a:lnSpc>
              <a:spcBef>
                <a:spcPts val="0"/>
              </a:spcBef>
              <a:spcAft>
                <a:spcPts val="562"/>
              </a:spcAft>
              <a:buNone/>
              <a:defRPr/>
            </a:pPr>
            <a:endParaRPr lang="fr-CA" sz="1687" dirty="0">
              <a:latin typeface="Bernard MT Condensed" panose="02050806060905020404" pitchFamily="18" charset="77"/>
              <a:ea typeface="Calibri" panose="020F0502020204030204" pitchFamily="34" charset="0"/>
              <a:cs typeface="Times New Roman" panose="02020603050405020304" pitchFamily="18" charset="0"/>
            </a:endParaRPr>
          </a:p>
          <a:p>
            <a:pPr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Les critères généraux de correction du travail de session sont les suivants : </a:t>
            </a:r>
            <a:endParaRPr lang="fr-CA" sz="1687" dirty="0">
              <a:latin typeface="Bernard MT Condensed" panose="02050806060905020404" pitchFamily="18" charset="77"/>
              <a:ea typeface="Calibri" panose="020F0502020204030204" pitchFamily="34" charset="0"/>
              <a:cs typeface="Times New Roman" panose="02020603050405020304" pitchFamily="18" charset="0"/>
            </a:endParaRPr>
          </a:p>
          <a:p>
            <a:pPr marL="632199"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 </a:t>
            </a:r>
            <a:r>
              <a:rPr lang="fr-FR" sz="1687" i="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Pertinence</a:t>
            </a:r>
            <a:r>
              <a:rPr lang="fr-FR" sz="1687" dirty="0">
                <a:latin typeface="Bernard MT Condensed" panose="02050806060905020404" pitchFamily="18" charset="77"/>
                <a:ea typeface="Calibri" panose="020F0502020204030204" pitchFamily="34" charset="0"/>
                <a:cs typeface="Times New Roman" panose="02020603050405020304" pitchFamily="18" charset="0"/>
              </a:rPr>
              <a:t> (liens établis avec le cours) </a:t>
            </a:r>
            <a:endParaRPr lang="fr-CA" sz="1687" dirty="0">
              <a:latin typeface="Bernard MT Condensed" panose="02050806060905020404" pitchFamily="18" charset="77"/>
              <a:ea typeface="Calibri" panose="020F0502020204030204" pitchFamily="34" charset="0"/>
              <a:cs typeface="Times New Roman" panose="02020603050405020304" pitchFamily="18" charset="0"/>
            </a:endParaRPr>
          </a:p>
          <a:p>
            <a:pPr marL="632199"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 </a:t>
            </a:r>
            <a:r>
              <a:rPr lang="fr-FR" sz="1687" i="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Efforts de recherche</a:t>
            </a:r>
            <a:r>
              <a:rPr lang="fr-FR" sz="1687"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(rigueur et précision dans l’écriture du travail)</a:t>
            </a:r>
            <a:endParaRPr lang="fr-CA" sz="1687" dirty="0">
              <a:latin typeface="Bernard MT Condensed" panose="02050806060905020404" pitchFamily="18" charset="77"/>
              <a:ea typeface="Calibri" panose="020F0502020204030204" pitchFamily="34" charset="0"/>
              <a:cs typeface="Times New Roman" panose="02020603050405020304" pitchFamily="18" charset="0"/>
            </a:endParaRPr>
          </a:p>
          <a:p>
            <a:pPr marL="632199" algn="just">
              <a:lnSpc>
                <a:spcPct val="107000"/>
              </a:lnSpc>
              <a:spcBef>
                <a:spcPts val="0"/>
              </a:spcBef>
              <a:spcAft>
                <a:spcPts val="562"/>
              </a:spcAft>
              <a:buNone/>
              <a:defRPr/>
            </a:pPr>
            <a:r>
              <a:rPr lang="fr-FR" sz="1687" dirty="0">
                <a:latin typeface="Bernard MT Condensed" panose="02050806060905020404" pitchFamily="18" charset="77"/>
                <a:ea typeface="Calibri" panose="020F0502020204030204" pitchFamily="34" charset="0"/>
                <a:cs typeface="Times New Roman" panose="02020603050405020304" pitchFamily="18" charset="0"/>
              </a:rPr>
              <a:t>- </a:t>
            </a:r>
            <a:r>
              <a:rPr lang="fr-FR" sz="1687" i="1"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Originalité</a:t>
            </a:r>
            <a:r>
              <a:rPr lang="fr-FR" sz="1687" dirty="0">
                <a:solidFill>
                  <a:srgbClr val="FF6600"/>
                </a:solidFill>
                <a:latin typeface="Bernard MT Condensed" panose="02050806060905020404" pitchFamily="18" charset="77"/>
                <a:ea typeface="Calibri" panose="020F0502020204030204" pitchFamily="34" charset="0"/>
                <a:cs typeface="Times New Roman" panose="02020603050405020304" pitchFamily="18" charset="0"/>
              </a:rPr>
              <a:t> </a:t>
            </a:r>
            <a:r>
              <a:rPr lang="fr-FR" sz="1687" dirty="0">
                <a:latin typeface="Bernard MT Condensed" panose="02050806060905020404" pitchFamily="18" charset="77"/>
                <a:ea typeface="Calibri" panose="020F0502020204030204" pitchFamily="34" charset="0"/>
                <a:cs typeface="Times New Roman" panose="02020603050405020304" pitchFamily="18" charset="0"/>
              </a:rPr>
              <a:t>(appropriation intéressante des connaissances transmises)</a:t>
            </a:r>
            <a:endParaRPr lang="fr-CA" sz="1687" dirty="0">
              <a:latin typeface="Bernard MT Condensed" panose="02050806060905020404" pitchFamily="18" charset="77"/>
              <a:ea typeface="Calibri" panose="020F0502020204030204" pitchFamily="34" charset="0"/>
              <a:cs typeface="Times New Roman" panose="02020603050405020304" pitchFamily="18" charset="0"/>
            </a:endParaRPr>
          </a:p>
          <a:p>
            <a:pPr>
              <a:spcBef>
                <a:spcPct val="0"/>
              </a:spcBef>
              <a:buFontTx/>
              <a:buNone/>
              <a:defRPr/>
            </a:pPr>
            <a:endParaRPr lang="fr-FR" altLang="fr-FR" sz="1266" dirty="0">
              <a:solidFill>
                <a:schemeClr val="bg1"/>
              </a:solidFill>
              <a:latin typeface="Bernard MT Condensed" panose="02050806060905020404"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a:extLst>
              <a:ext uri="{FF2B5EF4-FFF2-40B4-BE49-F238E27FC236}">
                <a16:creationId xmlns:a16="http://schemas.microsoft.com/office/drawing/2014/main" id="{48E76170-8F53-EBB1-3A7A-986E99226E14}"/>
              </a:ext>
            </a:extLst>
          </p:cNvPr>
          <p:cNvSpPr txBox="1">
            <a:spLocks noChangeArrowheads="1"/>
          </p:cNvSpPr>
          <p:nvPr>
            <p:custDataLst>
              <p:tags r:id="rId1"/>
            </p:custDataLst>
          </p:nvPr>
        </p:nvSpPr>
        <p:spPr bwMode="auto">
          <a:xfrm>
            <a:off x="282629" y="515689"/>
            <a:ext cx="6500177"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Tx/>
              <a:buNone/>
            </a:pPr>
            <a:r>
              <a:rPr lang="fr-FR" altLang="fr-FR" sz="3375" dirty="0">
                <a:solidFill>
                  <a:srgbClr val="FF6600"/>
                </a:solidFill>
                <a:latin typeface="Bernard MT Condensed" panose="02050806060905020404" pitchFamily="18" charset="0"/>
                <a:sym typeface="Arial" panose="020B0604020202020204" pitchFamily="34" charset="0"/>
              </a:rPr>
              <a:t>Travail de recherche : recette possible</a:t>
            </a:r>
          </a:p>
        </p:txBody>
      </p:sp>
      <p:sp>
        <p:nvSpPr>
          <p:cNvPr id="6147" name="ZoneTexte 2">
            <a:extLst>
              <a:ext uri="{FF2B5EF4-FFF2-40B4-BE49-F238E27FC236}">
                <a16:creationId xmlns:a16="http://schemas.microsoft.com/office/drawing/2014/main" id="{91B894E3-CDDA-F9B0-1D28-758632EB39B1}"/>
              </a:ext>
            </a:extLst>
          </p:cNvPr>
          <p:cNvSpPr txBox="1">
            <a:spLocks noChangeArrowheads="1"/>
          </p:cNvSpPr>
          <p:nvPr>
            <p:custDataLst>
              <p:tags r:id="rId2"/>
            </p:custDataLst>
          </p:nvPr>
        </p:nvSpPr>
        <p:spPr bwMode="auto">
          <a:xfrm>
            <a:off x="99874" y="1504522"/>
            <a:ext cx="8689285" cy="557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marL="742950" lvl="1" indent="-285750">
              <a:buFont typeface="+mj-lt"/>
              <a:buAutoNum type="arabicPeriod"/>
            </a:pPr>
            <a:r>
              <a:rPr lang="fr-CA" sz="1600" b="1" dirty="0">
                <a:solidFill>
                  <a:srgbClr val="FF6600"/>
                </a:solidFill>
                <a:latin typeface="Bernard MT Condensed" panose="02050806060905020404" pitchFamily="18" charset="77"/>
              </a:rPr>
              <a:t>Introduction</a:t>
            </a:r>
            <a:r>
              <a:rPr lang="fr-CA" sz="1600" dirty="0">
                <a:solidFill>
                  <a:srgbClr val="FF6600"/>
                </a:solidFill>
                <a:latin typeface="Bernard MT Condensed" panose="02050806060905020404" pitchFamily="18" charset="77"/>
              </a:rPr>
              <a:t> : </a:t>
            </a:r>
            <a:r>
              <a:rPr lang="fr-CA" sz="1200" dirty="0">
                <a:latin typeface="Bernard MT Condensed" panose="02050806060905020404" pitchFamily="18" charset="77"/>
              </a:rPr>
              <a:t>Présentez le terrain choisi, en expliquant pourquoi il est pertinent et intéressant.</a:t>
            </a:r>
          </a:p>
          <a:p>
            <a:pPr marL="742950" lvl="1" indent="-285750">
              <a:buFont typeface="+mj-lt"/>
              <a:buAutoNum type="arabicPeriod"/>
            </a:pPr>
            <a:r>
              <a:rPr lang="fr-CA" sz="1600" b="1" dirty="0">
                <a:solidFill>
                  <a:srgbClr val="FF6600"/>
                </a:solidFill>
                <a:latin typeface="Bernard MT Condensed" panose="02050806060905020404" pitchFamily="18" charset="77"/>
              </a:rPr>
              <a:t>Identification du Phénomène</a:t>
            </a:r>
            <a:r>
              <a:rPr lang="fr-CA" sz="1600" dirty="0">
                <a:solidFill>
                  <a:srgbClr val="FF6600"/>
                </a:solidFill>
                <a:latin typeface="Bernard MT Condensed" panose="02050806060905020404" pitchFamily="18" charset="77"/>
              </a:rPr>
              <a:t> </a:t>
            </a:r>
            <a:r>
              <a:rPr lang="fr-CA" sz="1200" dirty="0">
                <a:latin typeface="Bernard MT Condensed" panose="02050806060905020404" pitchFamily="18" charset="77"/>
              </a:rPr>
              <a:t>: Décrivez en détail le terrain, en mettant en avant ses caractéristiques principales.</a:t>
            </a:r>
          </a:p>
          <a:p>
            <a:pPr marL="742950" lvl="1" indent="-285750">
              <a:buFont typeface="+mj-lt"/>
              <a:buAutoNum type="arabicPeriod"/>
            </a:pPr>
            <a:r>
              <a:rPr lang="fr-CA" sz="1600" b="1" dirty="0">
                <a:solidFill>
                  <a:srgbClr val="FF6600"/>
                </a:solidFill>
                <a:latin typeface="Bernard MT Condensed" panose="02050806060905020404" pitchFamily="18" charset="77"/>
              </a:rPr>
              <a:t>Problématisation</a:t>
            </a:r>
            <a:r>
              <a:rPr lang="fr-CA" sz="1600" dirty="0">
                <a:solidFill>
                  <a:srgbClr val="FF6600"/>
                </a:solidFill>
                <a:latin typeface="Bernard MT Condensed" panose="02050806060905020404" pitchFamily="18" charset="77"/>
              </a:rPr>
              <a:t> </a:t>
            </a:r>
            <a:r>
              <a:rPr lang="fr-CA" sz="1200" dirty="0">
                <a:latin typeface="Bernard MT Condensed" panose="02050806060905020404" pitchFamily="18" charset="77"/>
              </a:rPr>
              <a:t>: Posez des questions critiques sur le terrain.</a:t>
            </a:r>
          </a:p>
          <a:p>
            <a:pPr marL="742950" lvl="1" indent="-285750">
              <a:buFont typeface="+mj-lt"/>
              <a:buAutoNum type="arabicPeriod"/>
            </a:pPr>
            <a:r>
              <a:rPr lang="fr-CA" sz="1600" b="1" dirty="0">
                <a:solidFill>
                  <a:srgbClr val="FF6600"/>
                </a:solidFill>
                <a:latin typeface="Bernard MT Condensed" panose="02050806060905020404" pitchFamily="18" charset="77"/>
              </a:rPr>
              <a:t>Revue de Littérature</a:t>
            </a:r>
            <a:r>
              <a:rPr lang="fr-CA" sz="1600" dirty="0">
                <a:solidFill>
                  <a:srgbClr val="FF6600"/>
                </a:solidFill>
                <a:latin typeface="Bernard MT Condensed" panose="02050806060905020404" pitchFamily="18" charset="77"/>
              </a:rPr>
              <a:t> : </a:t>
            </a:r>
            <a:r>
              <a:rPr lang="fr-CA" sz="1200" dirty="0">
                <a:latin typeface="Bernard MT Condensed" panose="02050806060905020404" pitchFamily="18" charset="77"/>
              </a:rPr>
              <a:t>Faites le point sur ce qui a déjà été écrit sur le sujet ou des sujets similaires. Mettez en relation votre concept avec les théories ou les études existantes.</a:t>
            </a:r>
          </a:p>
          <a:p>
            <a:pPr marL="742950" lvl="1" indent="-285750">
              <a:buFont typeface="+mj-lt"/>
              <a:buAutoNum type="arabicPeriod"/>
            </a:pPr>
            <a:r>
              <a:rPr lang="fr-CA" sz="1600" b="1" dirty="0">
                <a:solidFill>
                  <a:srgbClr val="FF6600"/>
                </a:solidFill>
                <a:latin typeface="Bernard MT Condensed" panose="02050806060905020404" pitchFamily="18" charset="77"/>
              </a:rPr>
              <a:t>Analyse critique</a:t>
            </a:r>
            <a:r>
              <a:rPr lang="fr-CA" sz="1600" dirty="0">
                <a:solidFill>
                  <a:srgbClr val="FF6600"/>
                </a:solidFill>
                <a:latin typeface="Bernard MT Condensed" panose="02050806060905020404" pitchFamily="18" charset="77"/>
              </a:rPr>
              <a:t> : </a:t>
            </a:r>
            <a:r>
              <a:rPr lang="fr-CA" sz="1200" dirty="0">
                <a:latin typeface="Bernard MT Condensed" panose="02050806060905020404" pitchFamily="18" charset="77"/>
              </a:rPr>
              <a:t>Analysez les données de terrain en utilisant les outils conceptuels et méthodologiques discutés en cours. Évaluez l'impact ou les implications de votre terrain.</a:t>
            </a:r>
          </a:p>
          <a:p>
            <a:pPr marL="742950" lvl="1" indent="-285750">
              <a:buFont typeface="+mj-lt"/>
              <a:buAutoNum type="arabicPeriod"/>
            </a:pPr>
            <a:r>
              <a:rPr lang="fr-CA" sz="1600" b="1" dirty="0">
                <a:solidFill>
                  <a:srgbClr val="FF6600"/>
                </a:solidFill>
                <a:latin typeface="Bernard MT Condensed" panose="02050806060905020404" pitchFamily="18" charset="77"/>
              </a:rPr>
              <a:t>Conclusion et Ouverture</a:t>
            </a:r>
            <a:r>
              <a:rPr lang="fr-CA" sz="1600" dirty="0">
                <a:solidFill>
                  <a:srgbClr val="FF6600"/>
                </a:solidFill>
                <a:latin typeface="Bernard MT Condensed" panose="02050806060905020404" pitchFamily="18" charset="77"/>
              </a:rPr>
              <a:t> </a:t>
            </a:r>
            <a:r>
              <a:rPr lang="fr-CA" sz="1200" dirty="0">
                <a:latin typeface="Bernard MT Condensed" panose="02050806060905020404" pitchFamily="18" charset="77"/>
              </a:rPr>
              <a:t>: Concluez en résumant vos principaux constats et en proposant des directions pour de futures recherches ou analyses.</a:t>
            </a:r>
          </a:p>
          <a:p>
            <a:pPr eaLnBrk="1" hangingPunct="1">
              <a:spcBef>
                <a:spcPct val="0"/>
              </a:spcBef>
              <a:buSzTx/>
              <a:buFontTx/>
              <a:buNone/>
            </a:pPr>
            <a:endParaRPr lang="fr-FR" altLang="fr-FR" sz="2812" dirty="0">
              <a:latin typeface="Bernard MT Condensed" panose="02050806060905020404" pitchFamily="18" charset="0"/>
              <a:sym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oneTexte 1">
            <a:extLst>
              <a:ext uri="{FF2B5EF4-FFF2-40B4-BE49-F238E27FC236}">
                <a16:creationId xmlns:a16="http://schemas.microsoft.com/office/drawing/2014/main" id="{88ED2DBD-3933-20B0-C715-CE5127337C4C}"/>
              </a:ext>
            </a:extLst>
          </p:cNvPr>
          <p:cNvSpPr txBox="1">
            <a:spLocks noChangeArrowheads="1"/>
          </p:cNvSpPr>
          <p:nvPr>
            <p:custDataLst>
              <p:tags r:id="rId1"/>
            </p:custDataLst>
          </p:nvPr>
        </p:nvSpPr>
        <p:spPr bwMode="auto">
          <a:xfrm>
            <a:off x="1192925" y="902660"/>
            <a:ext cx="6081332" cy="571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 typeface="Gill Sans" charset="0"/>
              <a:buNone/>
            </a:pPr>
            <a:r>
              <a:rPr lang="en-CA" altLang="fr-FR" sz="1828" dirty="0">
                <a:solidFill>
                  <a:srgbClr val="FFFFFF"/>
                </a:solidFill>
                <a:latin typeface="Bernard MT Condensed" panose="02050806060905020404" pitchFamily="18" charset="0"/>
                <a:sym typeface="Arial" panose="020B0604020202020204" pitchFamily="34" charset="0"/>
              </a:rPr>
              <a:t>Identification du </a:t>
            </a:r>
            <a:r>
              <a:rPr lang="en-CA" altLang="fr-FR" sz="1828" dirty="0" err="1">
                <a:solidFill>
                  <a:srgbClr val="FFFFFF"/>
                </a:solidFill>
                <a:latin typeface="Bernard MT Condensed" panose="02050806060905020404" pitchFamily="18" charset="0"/>
                <a:sym typeface="Arial" panose="020B0604020202020204" pitchFamily="34" charset="0"/>
              </a:rPr>
              <a:t>phénomène</a:t>
            </a:r>
            <a:r>
              <a:rPr lang="fr-FR" altLang="fr-FR" sz="1828" dirty="0">
                <a:solidFill>
                  <a:srgbClr val="FFFFFF"/>
                </a:solidFill>
                <a:latin typeface="Bernard MT Condensed" panose="02050806060905020404" pitchFamily="18" charset="0"/>
                <a:sym typeface="Arial" panose="020B0604020202020204" pitchFamily="34" charset="0"/>
              </a:rPr>
              <a:t> (concept + site)                           </a:t>
            </a:r>
            <a:r>
              <a:rPr lang="en-CA" altLang="fr-FR" sz="1828" dirty="0">
                <a:solidFill>
                  <a:srgbClr val="FFFFFF"/>
                </a:solidFill>
                <a:latin typeface="Bernard MT Condensed" panose="02050806060905020404" pitchFamily="18" charset="0"/>
                <a:sym typeface="Arial" panose="020B0604020202020204" pitchFamily="34" charset="0"/>
              </a:rPr>
              <a:t>/4</a:t>
            </a:r>
          </a:p>
          <a:p>
            <a:pPr eaLnBrk="1" hangingPunct="1">
              <a:spcBef>
                <a:spcPct val="0"/>
              </a:spcBef>
              <a:buSzTx/>
              <a:buFont typeface="Gill Sans" charset="0"/>
              <a:buNone/>
            </a:pPr>
            <a:endParaRPr lang="en-CA"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 typeface="Gill Sans" charset="0"/>
              <a:buNone/>
            </a:pPr>
            <a:r>
              <a:rPr lang="en-CA" altLang="fr-FR" sz="1828" dirty="0">
                <a:solidFill>
                  <a:srgbClr val="FFFFFF"/>
                </a:solidFill>
                <a:latin typeface="Bernard MT Condensed" panose="02050806060905020404" pitchFamily="18" charset="0"/>
                <a:sym typeface="Arial" panose="020B0604020202020204" pitchFamily="34" charset="0"/>
              </a:rPr>
              <a:t>*Explication de la </a:t>
            </a:r>
            <a:r>
              <a:rPr lang="en-CA" altLang="fr-FR" sz="1828" dirty="0" err="1">
                <a:solidFill>
                  <a:srgbClr val="FFFFFF"/>
                </a:solidFill>
                <a:latin typeface="Bernard MT Condensed" panose="02050806060905020404" pitchFamily="18" charset="0"/>
                <a:sym typeface="Arial" panose="020B0604020202020204" pitchFamily="34" charset="0"/>
              </a:rPr>
              <a:t>problématique</a:t>
            </a:r>
            <a:r>
              <a:rPr lang="fr-FR" altLang="fr-FR" sz="1828" dirty="0">
                <a:solidFill>
                  <a:srgbClr val="FFFFFF"/>
                </a:solidFill>
                <a:latin typeface="Bernard MT Condensed" panose="02050806060905020404" pitchFamily="18" charset="0"/>
                <a:sym typeface="Arial" panose="020B0604020202020204" pitchFamily="34" charset="0"/>
              </a:rPr>
              <a:t>                                            </a:t>
            </a:r>
            <a:r>
              <a:rPr lang="en-CA" altLang="fr-FR" sz="1828" dirty="0">
                <a:solidFill>
                  <a:srgbClr val="FFFFFF"/>
                </a:solidFill>
                <a:latin typeface="Bernard MT Condensed" panose="02050806060905020404" pitchFamily="18" charset="0"/>
                <a:sym typeface="Arial" panose="020B0604020202020204" pitchFamily="34" charset="0"/>
              </a:rPr>
              <a:t>/ 4</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 typeface="Gill Sans" charset="0"/>
              <a:buNone/>
            </a:pPr>
            <a:endParaRPr lang="en-CA"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 typeface="Gill Sans" charset="0"/>
              <a:buNone/>
            </a:pPr>
            <a:r>
              <a:rPr lang="en-CA" altLang="fr-FR" sz="1828" dirty="0">
                <a:solidFill>
                  <a:srgbClr val="FFFFFF"/>
                </a:solidFill>
                <a:latin typeface="Bernard MT Condensed" panose="02050806060905020404" pitchFamily="18" charset="0"/>
                <a:sym typeface="Arial" panose="020B0604020202020204" pitchFamily="34" charset="0"/>
              </a:rPr>
              <a:t>Revue de la </a:t>
            </a:r>
            <a:r>
              <a:rPr lang="en-CA" altLang="fr-FR" sz="1828" dirty="0" err="1">
                <a:solidFill>
                  <a:srgbClr val="FFFFFF"/>
                </a:solidFill>
                <a:latin typeface="Bernard MT Condensed" panose="02050806060905020404" pitchFamily="18" charset="0"/>
                <a:sym typeface="Arial" panose="020B0604020202020204" pitchFamily="34" charset="0"/>
              </a:rPr>
              <a:t>littérature</a:t>
            </a:r>
            <a:r>
              <a:rPr lang="fr-FR" altLang="fr-FR" sz="1828" dirty="0">
                <a:solidFill>
                  <a:srgbClr val="FFFFFF"/>
                </a:solidFill>
                <a:latin typeface="Bernard MT Condensed" panose="02050806060905020404" pitchFamily="18" charset="0"/>
                <a:sym typeface="Arial" panose="020B0604020202020204" pitchFamily="34" charset="0"/>
              </a:rPr>
              <a:t>                                                            </a:t>
            </a:r>
            <a:r>
              <a:rPr lang="en-CA" altLang="fr-FR" sz="1828" dirty="0">
                <a:solidFill>
                  <a:srgbClr val="FFFFFF"/>
                </a:solidFill>
                <a:latin typeface="Bernard MT Condensed" panose="02050806060905020404" pitchFamily="18" charset="0"/>
                <a:sym typeface="Arial" panose="020B0604020202020204" pitchFamily="34" charset="0"/>
              </a:rPr>
              <a:t>/ 4</a:t>
            </a: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   </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Analyse critique des observations</a:t>
            </a:r>
            <a:r>
              <a:rPr lang="fr-FR" altLang="fr-FR" sz="1828" dirty="0">
                <a:solidFill>
                  <a:srgbClr val="FFFFFF"/>
                </a:solidFill>
                <a:latin typeface="Bernard MT Condensed" panose="02050806060905020404" pitchFamily="18" charset="0"/>
                <a:sym typeface="Arial" panose="020B0604020202020204" pitchFamily="34" charset="0"/>
              </a:rPr>
              <a:t>                          	              </a:t>
            </a:r>
            <a:r>
              <a:rPr lang="en-CA" altLang="fr-FR" sz="1828" dirty="0">
                <a:solidFill>
                  <a:srgbClr val="FFFFFF"/>
                </a:solidFill>
                <a:latin typeface="Bernard MT Condensed" panose="02050806060905020404" pitchFamily="18" charset="0"/>
                <a:sym typeface="Arial" panose="020B0604020202020204" pitchFamily="34" charset="0"/>
              </a:rPr>
              <a:t>/ 6</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 </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Pertinence des liens </a:t>
            </a:r>
            <a:r>
              <a:rPr lang="en-CA" altLang="fr-FR" sz="1828" dirty="0" err="1">
                <a:solidFill>
                  <a:srgbClr val="FFFFFF"/>
                </a:solidFill>
                <a:latin typeface="Bernard MT Condensed" panose="02050806060905020404" pitchFamily="18" charset="0"/>
                <a:sym typeface="Arial" panose="020B0604020202020204" pitchFamily="34" charset="0"/>
              </a:rPr>
              <a:t>établis</a:t>
            </a:r>
            <a:r>
              <a:rPr lang="en-CA" altLang="fr-FR" sz="1828" dirty="0">
                <a:solidFill>
                  <a:srgbClr val="FFFFFF"/>
                </a:solidFill>
                <a:latin typeface="Bernard MT Condensed" panose="02050806060905020404" pitchFamily="18" charset="0"/>
                <a:sym typeface="Arial" panose="020B0604020202020204" pitchFamily="34" charset="0"/>
              </a:rPr>
              <a:t> avec</a:t>
            </a: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le </a:t>
            </a:r>
            <a:r>
              <a:rPr lang="en-CA" altLang="fr-FR" sz="1828" dirty="0" err="1">
                <a:solidFill>
                  <a:srgbClr val="FFFFFF"/>
                </a:solidFill>
                <a:latin typeface="Bernard MT Condensed" panose="02050806060905020404" pitchFamily="18" charset="0"/>
                <a:sym typeface="Arial" panose="020B0604020202020204" pitchFamily="34" charset="0"/>
              </a:rPr>
              <a:t>contenu</a:t>
            </a:r>
            <a:r>
              <a:rPr lang="en-CA" altLang="fr-FR" sz="1828" dirty="0">
                <a:solidFill>
                  <a:srgbClr val="FFFFFF"/>
                </a:solidFill>
                <a:latin typeface="Bernard MT Condensed" panose="02050806060905020404" pitchFamily="18" charset="0"/>
                <a:sym typeface="Arial" panose="020B0604020202020204" pitchFamily="34" charset="0"/>
              </a:rPr>
              <a:t> du </a:t>
            </a:r>
            <a:r>
              <a:rPr lang="en-CA" altLang="fr-FR" sz="1828" dirty="0" err="1">
                <a:solidFill>
                  <a:srgbClr val="FFFFFF"/>
                </a:solidFill>
                <a:latin typeface="Bernard MT Condensed" panose="02050806060905020404" pitchFamily="18" charset="0"/>
                <a:sym typeface="Arial" panose="020B0604020202020204" pitchFamily="34" charset="0"/>
              </a:rPr>
              <a:t>cours</a:t>
            </a:r>
            <a:r>
              <a:rPr lang="fr-FR" altLang="fr-FR" sz="1828" dirty="0">
                <a:solidFill>
                  <a:srgbClr val="FFFFFF"/>
                </a:solidFill>
                <a:latin typeface="Bernard MT Condensed" panose="02050806060905020404" pitchFamily="18" charset="0"/>
                <a:sym typeface="Arial" panose="020B0604020202020204" pitchFamily="34" charset="0"/>
              </a:rPr>
              <a:t>     	             	          	              </a:t>
            </a:r>
            <a:r>
              <a:rPr lang="en-CA" altLang="fr-FR" sz="1828" dirty="0">
                <a:solidFill>
                  <a:srgbClr val="FFFFFF"/>
                </a:solidFill>
                <a:latin typeface="Bernard MT Condensed" panose="02050806060905020404" pitchFamily="18" charset="0"/>
                <a:sym typeface="Arial" panose="020B0604020202020204" pitchFamily="34" charset="0"/>
              </a:rPr>
              <a:t>/ 6</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 </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Conclusion et </a:t>
            </a:r>
            <a:r>
              <a:rPr lang="en-CA" altLang="fr-FR" sz="1828" dirty="0" err="1">
                <a:solidFill>
                  <a:srgbClr val="FFFFFF"/>
                </a:solidFill>
                <a:latin typeface="Bernard MT Condensed" panose="02050806060905020404" pitchFamily="18" charset="0"/>
                <a:sym typeface="Arial" panose="020B0604020202020204" pitchFamily="34" charset="0"/>
              </a:rPr>
              <a:t>ouverture</a:t>
            </a:r>
            <a:r>
              <a:rPr lang="en-CA" altLang="fr-FR" sz="1828" dirty="0">
                <a:solidFill>
                  <a:srgbClr val="FFFFFF"/>
                </a:solidFill>
                <a:latin typeface="Bernard MT Condensed" panose="02050806060905020404" pitchFamily="18" charset="0"/>
                <a:sym typeface="Arial" panose="020B0604020202020204" pitchFamily="34" charset="0"/>
              </a:rPr>
              <a:t> 		                             / 4</a:t>
            </a: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________________________________________</a:t>
            </a:r>
          </a:p>
          <a:p>
            <a:pPr eaLnBrk="1" hangingPunct="1">
              <a:spcBef>
                <a:spcPct val="0"/>
              </a:spcBef>
              <a:buSzTx/>
              <a:buFontTx/>
              <a:buNone/>
            </a:pPr>
            <a:endParaRPr lang="en-CA"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err="1">
                <a:solidFill>
                  <a:srgbClr val="FFFFFF"/>
                </a:solidFill>
                <a:latin typeface="Bernard MT Condensed" panose="02050806060905020404" pitchFamily="18" charset="0"/>
                <a:sym typeface="Arial" panose="020B0604020202020204" pitchFamily="34" charset="0"/>
              </a:rPr>
              <a:t>Bibliographie</a:t>
            </a:r>
            <a:r>
              <a:rPr lang="fr-FR" altLang="fr-FR" sz="1828" dirty="0">
                <a:solidFill>
                  <a:srgbClr val="FFFFFF"/>
                </a:solidFill>
                <a:latin typeface="Bernard MT Condensed" panose="02050806060905020404" pitchFamily="18" charset="0"/>
                <a:sym typeface="Arial" panose="020B0604020202020204" pitchFamily="34" charset="0"/>
              </a:rPr>
              <a:t> et </a:t>
            </a:r>
            <a:r>
              <a:rPr lang="en-CA" altLang="fr-FR" sz="1828" dirty="0">
                <a:solidFill>
                  <a:srgbClr val="FFFFFF"/>
                </a:solidFill>
                <a:latin typeface="Bernard MT Condensed" panose="02050806060905020404" pitchFamily="18" charset="0"/>
                <a:sym typeface="Arial" panose="020B0604020202020204" pitchFamily="34" charset="0"/>
              </a:rPr>
              <a:t>mise </a:t>
            </a:r>
            <a:r>
              <a:rPr lang="en-CA" altLang="fr-FR" sz="1828" dirty="0" err="1">
                <a:solidFill>
                  <a:srgbClr val="FFFFFF"/>
                </a:solidFill>
                <a:latin typeface="Bernard MT Condensed" panose="02050806060905020404" pitchFamily="18" charset="0"/>
                <a:sym typeface="Arial" panose="020B0604020202020204" pitchFamily="34" charset="0"/>
              </a:rPr>
              <a:t>en</a:t>
            </a:r>
            <a:r>
              <a:rPr lang="en-CA" altLang="fr-FR" sz="1828" dirty="0">
                <a:solidFill>
                  <a:srgbClr val="FFFFFF"/>
                </a:solidFill>
                <a:latin typeface="Bernard MT Condensed" panose="02050806060905020404" pitchFamily="18" charset="0"/>
                <a:sym typeface="Arial" panose="020B0604020202020204" pitchFamily="34" charset="0"/>
              </a:rPr>
              <a:t> page </a:t>
            </a:r>
            <a:r>
              <a:rPr lang="en-CA" altLang="fr-FR" sz="1828" dirty="0" err="1">
                <a:solidFill>
                  <a:srgbClr val="FFFFFF"/>
                </a:solidFill>
                <a:latin typeface="Bernard MT Condensed" panose="02050806060905020404" pitchFamily="18" charset="0"/>
                <a:sym typeface="Arial" panose="020B0604020202020204" pitchFamily="34" charset="0"/>
              </a:rPr>
              <a:t>adéquate</a:t>
            </a:r>
            <a:r>
              <a:rPr lang="fr-FR" altLang="fr-FR" sz="1828" dirty="0">
                <a:solidFill>
                  <a:srgbClr val="FFFFFF"/>
                </a:solidFill>
                <a:latin typeface="Bernard MT Condensed" panose="02050806060905020404" pitchFamily="18" charset="0"/>
                <a:sym typeface="Arial" panose="020B0604020202020204" pitchFamily="34" charset="0"/>
              </a:rPr>
              <a:t>              </a:t>
            </a:r>
          </a:p>
          <a:p>
            <a:pPr eaLnBrk="1" hangingPunct="1">
              <a:spcBef>
                <a:spcPct val="0"/>
              </a:spcBef>
              <a:buSzTx/>
              <a:buFontTx/>
              <a:buNone/>
            </a:pP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 typeface="Gill Sans" charset="0"/>
              <a:buNone/>
            </a:pPr>
            <a:r>
              <a:rPr lang="en-CA" altLang="fr-FR" sz="1828" dirty="0" err="1">
                <a:solidFill>
                  <a:srgbClr val="FFFFFF"/>
                </a:solidFill>
                <a:latin typeface="Bernard MT Condensed" panose="02050806060905020404" pitchFamily="18" charset="0"/>
                <a:sym typeface="Arial" panose="020B0604020202020204" pitchFamily="34" charset="0"/>
              </a:rPr>
              <a:t>Maîtrise</a:t>
            </a:r>
            <a:r>
              <a:rPr lang="en-CA" altLang="fr-FR" sz="1828" dirty="0">
                <a:solidFill>
                  <a:srgbClr val="FFFFFF"/>
                </a:solidFill>
                <a:latin typeface="Bernard MT Condensed" panose="02050806060905020404" pitchFamily="18" charset="0"/>
                <a:sym typeface="Arial" panose="020B0604020202020204" pitchFamily="34" charset="0"/>
              </a:rPr>
              <a:t> de la langue et </a:t>
            </a:r>
            <a:r>
              <a:rPr lang="en-CA" altLang="fr-FR" sz="1828" dirty="0" err="1">
                <a:solidFill>
                  <a:srgbClr val="FFFFFF"/>
                </a:solidFill>
                <a:latin typeface="Bernard MT Condensed" panose="02050806060905020404" pitchFamily="18" charset="0"/>
                <a:sym typeface="Arial" panose="020B0604020202020204" pitchFamily="34" charset="0"/>
              </a:rPr>
              <a:t>cohérence</a:t>
            </a:r>
            <a:r>
              <a:rPr lang="en-CA" altLang="fr-FR" sz="1828" dirty="0">
                <a:solidFill>
                  <a:srgbClr val="FFFFFF"/>
                </a:solidFill>
                <a:latin typeface="Bernard MT Condensed" panose="02050806060905020404" pitchFamily="18" charset="0"/>
                <a:sym typeface="Arial" panose="020B0604020202020204" pitchFamily="34" charset="0"/>
              </a:rPr>
              <a:t> du </a:t>
            </a:r>
            <a:r>
              <a:rPr lang="en-CA" altLang="fr-FR" sz="1828" dirty="0" err="1">
                <a:solidFill>
                  <a:srgbClr val="FFFFFF"/>
                </a:solidFill>
                <a:latin typeface="Bernard MT Condensed" panose="02050806060905020404" pitchFamily="18" charset="0"/>
                <a:sym typeface="Arial" panose="020B0604020202020204" pitchFamily="34" charset="0"/>
              </a:rPr>
              <a:t>texte</a:t>
            </a:r>
            <a:r>
              <a:rPr lang="fr-FR" altLang="fr-FR" sz="1828" dirty="0">
                <a:solidFill>
                  <a:srgbClr val="FFFFFF"/>
                </a:solidFill>
                <a:latin typeface="Bernard MT Condensed" panose="02050806060905020404" pitchFamily="18" charset="0"/>
                <a:sym typeface="Arial" panose="020B0604020202020204" pitchFamily="34" charset="0"/>
              </a:rPr>
              <a:t>         </a:t>
            </a:r>
          </a:p>
          <a:p>
            <a:pPr eaLnBrk="1" hangingPunct="1">
              <a:spcBef>
                <a:spcPct val="0"/>
              </a:spcBef>
              <a:buSzTx/>
              <a:buFontTx/>
              <a:buNone/>
            </a:pP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dirty="0">
                <a:solidFill>
                  <a:srgbClr val="FFFFFF"/>
                </a:solidFill>
                <a:latin typeface="Bernard MT Condensed" panose="02050806060905020404" pitchFamily="18" charset="0"/>
                <a:sym typeface="Arial" panose="020B0604020202020204" pitchFamily="34" charset="0"/>
              </a:rPr>
              <a:t> </a:t>
            </a:r>
            <a:endParaRPr lang="fr-FR" altLang="fr-FR" sz="1828" dirty="0">
              <a:solidFill>
                <a:srgbClr val="FFFFFF"/>
              </a:solidFill>
              <a:latin typeface="Bernard MT Condensed" panose="02050806060905020404" pitchFamily="18" charset="0"/>
              <a:sym typeface="Arial" panose="020B0604020202020204" pitchFamily="34" charset="0"/>
            </a:endParaRPr>
          </a:p>
          <a:p>
            <a:pPr eaLnBrk="1" hangingPunct="1">
              <a:spcBef>
                <a:spcPct val="0"/>
              </a:spcBef>
              <a:buSzTx/>
              <a:buFontTx/>
              <a:buNone/>
            </a:pPr>
            <a:r>
              <a:rPr lang="en-CA" altLang="fr-FR" sz="1828" b="1" dirty="0">
                <a:solidFill>
                  <a:srgbClr val="FFFFFF"/>
                </a:solidFill>
                <a:latin typeface="Bernard MT Condensed" panose="02050806060905020404" pitchFamily="18" charset="0"/>
                <a:sym typeface="Arial" panose="020B0604020202020204" pitchFamily="34" charset="0"/>
              </a:rPr>
              <a:t>TOTAL:</a:t>
            </a:r>
            <a:r>
              <a:rPr lang="fr-FR" altLang="fr-FR" sz="1828" dirty="0">
                <a:solidFill>
                  <a:srgbClr val="FFFFFF"/>
                </a:solidFill>
                <a:latin typeface="Bernard MT Condensed" panose="02050806060905020404" pitchFamily="18" charset="0"/>
                <a:sym typeface="Arial" panose="020B0604020202020204" pitchFamily="34" charset="0"/>
              </a:rPr>
              <a:t>                                                                               </a:t>
            </a:r>
            <a:r>
              <a:rPr lang="en-CA" altLang="fr-FR" sz="1828" b="1" dirty="0">
                <a:solidFill>
                  <a:srgbClr val="FFFFFF"/>
                </a:solidFill>
                <a:latin typeface="Bernard MT Condensed" panose="02050806060905020404" pitchFamily="18" charset="0"/>
                <a:sym typeface="Arial" panose="020B0604020202020204" pitchFamily="34" charset="0"/>
              </a:rPr>
              <a:t> /</a:t>
            </a:r>
            <a:r>
              <a:rPr lang="en-CA" altLang="fr-FR" sz="1828" b="1" dirty="0">
                <a:solidFill>
                  <a:srgbClr val="FF6600"/>
                </a:solidFill>
                <a:latin typeface="Bernard MT Condensed" panose="02050806060905020404" pitchFamily="18" charset="0"/>
                <a:sym typeface="Arial" panose="020B0604020202020204" pitchFamily="34" charset="0"/>
              </a:rPr>
              <a:t>30</a:t>
            </a:r>
            <a:endParaRPr lang="fr-FR" altLang="fr-FR" sz="1828" dirty="0">
              <a:solidFill>
                <a:srgbClr val="FF6600"/>
              </a:solidFill>
              <a:latin typeface="Bernard MT Condensed" panose="02050806060905020404" pitchFamily="18" charset="0"/>
              <a:sym typeface="Arial" panose="020B0604020202020204" pitchFamily="34" charset="0"/>
            </a:endParaRPr>
          </a:p>
        </p:txBody>
      </p:sp>
      <p:sp>
        <p:nvSpPr>
          <p:cNvPr id="8195" name="ZoneTexte 1">
            <a:extLst>
              <a:ext uri="{FF2B5EF4-FFF2-40B4-BE49-F238E27FC236}">
                <a16:creationId xmlns:a16="http://schemas.microsoft.com/office/drawing/2014/main" id="{4CD8C180-C48A-9D1A-0AAC-A4A7D227A5D6}"/>
              </a:ext>
            </a:extLst>
          </p:cNvPr>
          <p:cNvSpPr txBox="1">
            <a:spLocks noChangeArrowheads="1"/>
          </p:cNvSpPr>
          <p:nvPr>
            <p:custDataLst>
              <p:tags r:id="rId2"/>
            </p:custDataLst>
          </p:nvPr>
        </p:nvSpPr>
        <p:spPr bwMode="auto">
          <a:xfrm>
            <a:off x="559222" y="138410"/>
            <a:ext cx="6452407"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 typeface="Gill Sans" charset="0"/>
              <a:buNone/>
            </a:pPr>
            <a:r>
              <a:rPr lang="en-CA" altLang="fr-FR" sz="3375" b="1" dirty="0">
                <a:solidFill>
                  <a:srgbClr val="FF8000"/>
                </a:solidFill>
                <a:latin typeface="Bernard MT Condensed" panose="02050806060905020404" pitchFamily="18" charset="0"/>
                <a:sym typeface="Arial" panose="020B0604020202020204" pitchFamily="34" charset="0"/>
              </a:rPr>
              <a:t>Grille </a:t>
            </a:r>
            <a:r>
              <a:rPr lang="en-CA" altLang="fr-FR" sz="3375" b="1" dirty="0" err="1">
                <a:solidFill>
                  <a:srgbClr val="FF8000"/>
                </a:solidFill>
                <a:latin typeface="Bernard MT Condensed" panose="02050806060905020404" pitchFamily="18" charset="0"/>
                <a:sym typeface="Arial" panose="020B0604020202020204" pitchFamily="34" charset="0"/>
              </a:rPr>
              <a:t>d’évaluation</a:t>
            </a:r>
            <a:r>
              <a:rPr lang="en-CA" altLang="fr-FR" sz="3375" b="1" dirty="0">
                <a:solidFill>
                  <a:srgbClr val="FF8000"/>
                </a:solidFill>
                <a:latin typeface="Bernard MT Condensed" panose="02050806060905020404" pitchFamily="18" charset="0"/>
                <a:sym typeface="Arial" panose="020B0604020202020204" pitchFamily="34" charset="0"/>
              </a:rPr>
              <a:t> travail final (30%)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901087-7FC4-6CF9-3935-C2326F584192}"/>
              </a:ext>
            </a:extLst>
          </p:cNvPr>
          <p:cNvSpPr txBox="1">
            <a:spLocks noChangeArrowheads="1"/>
          </p:cNvSpPr>
          <p:nvPr>
            <p:custDataLst>
              <p:tags r:id="rId1"/>
            </p:custDataLst>
          </p:nvPr>
        </p:nvSpPr>
        <p:spPr bwMode="auto">
          <a:xfrm>
            <a:off x="2999613" y="309860"/>
            <a:ext cx="3361177"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 typeface="Gill Sans" charset="0"/>
              <a:buNone/>
            </a:pPr>
            <a:r>
              <a:rPr lang="en-CA" altLang="fr-FR" sz="3375" b="1" dirty="0">
                <a:solidFill>
                  <a:srgbClr val="FF8000"/>
                </a:solidFill>
                <a:latin typeface="Bernard MT Condensed" panose="02050806060905020404" pitchFamily="18" charset="0"/>
                <a:sym typeface="Arial" panose="020B0604020202020204" pitchFamily="34" charset="0"/>
              </a:rPr>
              <a:t>*</a:t>
            </a:r>
            <a:r>
              <a:rPr lang="en-CA" altLang="fr-FR" sz="3375" b="1" dirty="0" err="1">
                <a:solidFill>
                  <a:srgbClr val="FF8000"/>
                </a:solidFill>
                <a:latin typeface="Bernard MT Condensed" panose="02050806060905020404" pitchFamily="18" charset="0"/>
                <a:sym typeface="Arial" panose="020B0604020202020204" pitchFamily="34" charset="0"/>
              </a:rPr>
              <a:t>Problématisation</a:t>
            </a:r>
            <a:r>
              <a:rPr lang="en-CA" altLang="fr-FR" sz="3375" b="1" dirty="0">
                <a:solidFill>
                  <a:srgbClr val="FF8000"/>
                </a:solidFill>
                <a:latin typeface="Bernard MT Condensed" panose="02050806060905020404" pitchFamily="18" charset="0"/>
                <a:sym typeface="Arial" panose="020B0604020202020204" pitchFamily="34" charset="0"/>
              </a:rPr>
              <a:t> </a:t>
            </a:r>
          </a:p>
        </p:txBody>
      </p:sp>
      <p:sp>
        <p:nvSpPr>
          <p:cNvPr id="4" name="ZoneTexte 3">
            <a:extLst>
              <a:ext uri="{FF2B5EF4-FFF2-40B4-BE49-F238E27FC236}">
                <a16:creationId xmlns:a16="http://schemas.microsoft.com/office/drawing/2014/main" id="{511949A6-38DC-7BE8-03AC-68C72C0DD6C8}"/>
              </a:ext>
            </a:extLst>
          </p:cNvPr>
          <p:cNvSpPr txBox="1"/>
          <p:nvPr>
            <p:custDataLst>
              <p:tags r:id="rId2"/>
            </p:custDataLst>
          </p:nvPr>
        </p:nvSpPr>
        <p:spPr>
          <a:xfrm>
            <a:off x="357187" y="1071607"/>
            <a:ext cx="8429625" cy="5120184"/>
          </a:xfrm>
          <a:prstGeom prst="rect">
            <a:avLst/>
          </a:prstGeom>
          <a:noFill/>
        </p:spPr>
        <p:txBody>
          <a:bodyPr wrap="square">
            <a:spAutoFit/>
          </a:bodyPr>
          <a:lstStyle/>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La problématique vous permet d'amorcer la réflexion. </a:t>
            </a:r>
            <a:br>
              <a:rPr lang="fr-CA" sz="1400" dirty="0">
                <a:effectLst/>
                <a:latin typeface="Bernard MT Condensed" panose="02050806060905020404" pitchFamily="18" charset="77"/>
                <a:ea typeface="Times New Roman" panose="02020603050405020304" pitchFamily="18" charset="0"/>
              </a:rPr>
            </a:br>
            <a:r>
              <a:rPr lang="fr-CA" sz="1400" dirty="0">
                <a:effectLst/>
                <a:latin typeface="Bernard MT Condensed" panose="02050806060905020404" pitchFamily="18" charset="77"/>
                <a:ea typeface="Times New Roman" panose="02020603050405020304" pitchFamily="18" charset="0"/>
              </a:rPr>
              <a:t>Avant de présenter la littérature existante, c'est le moment de poser le problème. </a:t>
            </a:r>
            <a:br>
              <a:rPr lang="fr-CA" sz="1400" dirty="0">
                <a:effectLst/>
                <a:latin typeface="Bernard MT Condensed" panose="02050806060905020404" pitchFamily="18" charset="77"/>
                <a:ea typeface="Times New Roman" panose="02020603050405020304" pitchFamily="18" charset="0"/>
              </a:rPr>
            </a:br>
            <a:r>
              <a:rPr lang="fr-CA" sz="1400" dirty="0">
                <a:effectLst/>
                <a:latin typeface="Bernard MT Condensed" panose="02050806060905020404" pitchFamily="18" charset="77"/>
                <a:ea typeface="Times New Roman" panose="02020603050405020304" pitchFamily="18" charset="0"/>
              </a:rPr>
              <a:t>Un problème que vous tenterez de "résoudre" dans votre analyse critique basée sur vos observations.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(La problématique et l'analyse sont en dialogue, un dialogue qui est renforcé par la revue de littérature).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Il est bénéfique de revisiter la problématique avec les "résultats" de l'analyse en tête.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Ça peut sembler contre-intuitif, mais une bonne introduction à notre analyse (ou une bonne problématique) nous apparait plus claire à la fin du processus. C'est souvent nécessaire d'avoir un brouillon pour pouvoir avancer dans l'écriture, mais c'est en revisitant la problématique à la lumière des résultats que le texte devient plus solide (surtout dans le cas d'une recherche inductive).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 </a:t>
            </a:r>
            <a:endParaRPr lang="fr-CA" sz="1400" dirty="0">
              <a:effectLst/>
              <a:latin typeface="Bernard MT Condensed" panose="02050806060905020404" pitchFamily="18" charset="77"/>
              <a:ea typeface="Calibri" panose="020F0502020204030204" pitchFamily="34" charset="0"/>
            </a:endParaRPr>
          </a:p>
          <a:p>
            <a:pPr marL="0" marR="0" fontAlgn="base">
              <a:lnSpc>
                <a:spcPct val="107000"/>
              </a:lnSpc>
              <a:spcBef>
                <a:spcPts val="0"/>
              </a:spcBef>
              <a:spcAft>
                <a:spcPts val="0"/>
              </a:spcAft>
            </a:pPr>
            <a:r>
              <a:rPr lang="fr-CA" sz="1400" dirty="0">
                <a:effectLst/>
                <a:latin typeface="Bernard MT Condensed" panose="02050806060905020404" pitchFamily="18" charset="77"/>
                <a:ea typeface="Times New Roman" panose="02020603050405020304" pitchFamily="18" charset="0"/>
              </a:rPr>
              <a:t>Concrètement, vous devez utiliser la problématique pour creuser le (1) "quoi" et le (2) "pourquoi" de votre recherche.</a:t>
            </a:r>
            <a:endParaRPr lang="fr-CA" sz="1400" dirty="0">
              <a:effectLst/>
              <a:latin typeface="Bernard MT Condensed" panose="02050806060905020404" pitchFamily="18" charset="77"/>
              <a:ea typeface="Calibri" panose="020F0502020204030204" pitchFamily="34" charset="0"/>
            </a:endParaRPr>
          </a:p>
          <a:p>
            <a:pPr marL="342900" marR="0" lvl="0" indent="-342900" fontAlgn="base">
              <a:lnSpc>
                <a:spcPct val="107000"/>
              </a:lnSpc>
              <a:spcBef>
                <a:spcPts val="0"/>
              </a:spcBef>
              <a:spcAft>
                <a:spcPts val="800"/>
              </a:spcAft>
              <a:buFont typeface="+mj-lt"/>
              <a:buAutoNum type="arabicPeriod"/>
              <a:tabLst>
                <a:tab pos="457200" algn="l"/>
              </a:tabLst>
            </a:pPr>
            <a:r>
              <a:rPr lang="fr-CA" sz="1400" b="1" dirty="0">
                <a:effectLst/>
                <a:latin typeface="Bernard MT Condensed" panose="02050806060905020404" pitchFamily="18" charset="77"/>
                <a:ea typeface="Times New Roman" panose="02020603050405020304" pitchFamily="18" charset="0"/>
                <a:cs typeface="Segoe UI" panose="020B0502040204020203" pitchFamily="34" charset="0"/>
              </a:rPr>
              <a:t>Quoi ? </a:t>
            </a: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Précisez les aspects de ces comportements que vous trouvez intrigants ou dignes d'exploration. On voit ici l'importance d'avoir déjà une bonne idée de l'analyse et des découvertes faites sur le terrain. Il ne s'agit pas de remplacer l'analyse, mais de formuler des questions (ou </a:t>
            </a:r>
            <a:r>
              <a:rPr lang="fr-CA" sz="1400" b="1" dirty="0">
                <a:effectLst/>
                <a:latin typeface="Bernard MT Condensed" panose="02050806060905020404" pitchFamily="18" charset="77"/>
                <a:ea typeface="Times New Roman" panose="02020603050405020304" pitchFamily="18" charset="0"/>
                <a:cs typeface="Segoe UI" panose="020B0502040204020203" pitchFamily="34" charset="0"/>
              </a:rPr>
              <a:t>sous-questions</a:t>
            </a: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 plus précises vers lesquelles vous nous guiderez dans votre texte. </a:t>
            </a:r>
            <a:endParaRPr lang="fr-CA" sz="1400" dirty="0">
              <a:effectLst/>
              <a:latin typeface="Bernard MT Condensed" panose="02050806060905020404" pitchFamily="18" charset="77"/>
              <a:ea typeface="Calibri" panose="020F0502020204030204" pitchFamily="34" charset="0"/>
            </a:endParaRPr>
          </a:p>
          <a:p>
            <a:pPr marL="342900" marR="0" lvl="0" indent="-342900" fontAlgn="base">
              <a:lnSpc>
                <a:spcPct val="107000"/>
              </a:lnSpc>
              <a:spcBef>
                <a:spcPts val="0"/>
              </a:spcBef>
              <a:spcAft>
                <a:spcPts val="800"/>
              </a:spcAft>
              <a:buFont typeface="+mj-lt"/>
              <a:buAutoNum type="arabicPeriod"/>
              <a:tabLst>
                <a:tab pos="457200" algn="l"/>
              </a:tabLst>
            </a:pPr>
            <a:r>
              <a:rPr lang="fr-CA" sz="1400" b="1" dirty="0">
                <a:effectLst/>
                <a:latin typeface="Bernard MT Condensed" panose="02050806060905020404" pitchFamily="18" charset="77"/>
                <a:ea typeface="Times New Roman" panose="02020603050405020304" pitchFamily="18" charset="0"/>
                <a:cs typeface="Segoe UI" panose="020B0502040204020203" pitchFamily="34" charset="0"/>
              </a:rPr>
              <a:t>Pourquoi ?</a:t>
            </a: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 Expliquez l'importance de votre recherche. Pourquoi est-il pertinent (au XXIe siècle) d'examiner les comportements, les interactions ou les normes sur votre terrain ? Quel éclairage votre recherche peut-elle apporter sur un contexte plus </a:t>
            </a:r>
            <a:r>
              <a:rPr lang="fr-CA" sz="1400" b="1" dirty="0">
                <a:effectLst/>
                <a:latin typeface="Bernard MT Condensed" panose="02050806060905020404" pitchFamily="18" charset="77"/>
                <a:ea typeface="Times New Roman" panose="02020603050405020304" pitchFamily="18" charset="0"/>
                <a:cs typeface="Segoe UI" panose="020B0502040204020203" pitchFamily="34" charset="0"/>
              </a:rPr>
              <a:t>général</a:t>
            </a: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 ou sur d'autres contextes/lieux similaires ? </a:t>
            </a:r>
            <a:endParaRPr lang="fr-CA" sz="1400" dirty="0">
              <a:effectLst/>
              <a:latin typeface="Bernard MT Condensed" panose="02050806060905020404" pitchFamily="18" charset="77"/>
              <a:ea typeface="Calibri" panose="020F0502020204030204" pitchFamily="34" charset="0"/>
            </a:endParaRPr>
          </a:p>
          <a:p>
            <a:pPr marL="457200" marR="0" fontAlgn="base">
              <a:lnSpc>
                <a:spcPct val="107000"/>
              </a:lnSpc>
              <a:spcBef>
                <a:spcPts val="0"/>
              </a:spcBef>
              <a:spcAft>
                <a:spcPts val="800"/>
              </a:spcAft>
            </a:pP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Il s’agit également d’une section où vous devez commencer à établir des </a:t>
            </a:r>
            <a:r>
              <a:rPr lang="fr-CA" sz="1400" b="1" dirty="0">
                <a:effectLst/>
                <a:latin typeface="Bernard MT Condensed" panose="02050806060905020404" pitchFamily="18" charset="77"/>
                <a:ea typeface="Times New Roman" panose="02020603050405020304" pitchFamily="18" charset="0"/>
                <a:cs typeface="Segoe UI" panose="020B0502040204020203" pitchFamily="34" charset="0"/>
              </a:rPr>
              <a:t>liens</a:t>
            </a:r>
            <a:r>
              <a:rPr lang="fr-CA" sz="1400" dirty="0">
                <a:effectLst/>
                <a:latin typeface="Bernard MT Condensed" panose="02050806060905020404" pitchFamily="18" charset="77"/>
                <a:ea typeface="Times New Roman" panose="02020603050405020304" pitchFamily="18" charset="0"/>
                <a:cs typeface="Segoe UI" panose="020B0502040204020203" pitchFamily="34" charset="0"/>
              </a:rPr>
              <a:t> entre votre terrain et les concepts théoriques ou les écoles de pensée abordées dans le cours.</a:t>
            </a:r>
            <a:endParaRPr lang="fr-CA" sz="1400" dirty="0">
              <a:effectLst/>
              <a:latin typeface="Bernard MT Condensed" panose="02050806060905020404" pitchFamily="18" charset="77"/>
              <a:ea typeface="Calibri" panose="020F0502020204030204" pitchFamily="34" charset="0"/>
            </a:endParaRPr>
          </a:p>
        </p:txBody>
      </p:sp>
    </p:spTree>
    <p:extLst>
      <p:ext uri="{BB962C8B-B14F-4D97-AF65-F5344CB8AC3E}">
        <p14:creationId xmlns:p14="http://schemas.microsoft.com/office/powerpoint/2010/main" val="404882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7BDED09-0FAB-CA61-8E47-C9B1655AD6F7}"/>
              </a:ext>
            </a:extLst>
          </p:cNvPr>
          <p:cNvSpPr txBox="1">
            <a:spLocks noChangeArrowheads="1"/>
          </p:cNvSpPr>
          <p:nvPr>
            <p:custDataLst>
              <p:tags r:id="rId1"/>
            </p:custDataLst>
          </p:nvPr>
        </p:nvSpPr>
        <p:spPr bwMode="auto">
          <a:xfrm>
            <a:off x="2826971" y="181273"/>
            <a:ext cx="349005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eaLnBrk="1" hangingPunct="1">
              <a:spcBef>
                <a:spcPct val="0"/>
              </a:spcBef>
              <a:buSzTx/>
              <a:buFont typeface="Gill Sans" charset="0"/>
              <a:buNone/>
            </a:pPr>
            <a:r>
              <a:rPr lang="en-CA" altLang="fr-FR" sz="3375" b="1" dirty="0">
                <a:solidFill>
                  <a:srgbClr val="FF8000"/>
                </a:solidFill>
                <a:latin typeface="Bernard MT Condensed" panose="02050806060905020404" pitchFamily="18" charset="0"/>
                <a:sym typeface="Arial" panose="020B0604020202020204" pitchFamily="34" charset="0"/>
              </a:rPr>
              <a:t>Banque de concepts</a:t>
            </a:r>
          </a:p>
        </p:txBody>
      </p:sp>
      <p:sp>
        <p:nvSpPr>
          <p:cNvPr id="3" name="ZoneTexte 2">
            <a:extLst>
              <a:ext uri="{FF2B5EF4-FFF2-40B4-BE49-F238E27FC236}">
                <a16:creationId xmlns:a16="http://schemas.microsoft.com/office/drawing/2014/main" id="{A4BCFC22-9BF2-22EA-45C7-AA8DC354D3AF}"/>
              </a:ext>
            </a:extLst>
          </p:cNvPr>
          <p:cNvSpPr txBox="1">
            <a:spLocks noChangeArrowheads="1"/>
          </p:cNvSpPr>
          <p:nvPr>
            <p:custDataLst>
              <p:tags r:id="rId2"/>
            </p:custDataLst>
          </p:nvPr>
        </p:nvSpPr>
        <p:spPr bwMode="auto">
          <a:xfrm>
            <a:off x="-11230" y="837928"/>
            <a:ext cx="4571999"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Estrangement</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Morale (</a:t>
            </a:r>
            <a:r>
              <a:rPr lang="en-CA" altLang="fr-FR" sz="1800" dirty="0" err="1">
                <a:latin typeface="Bernard MT Condensed" panose="02050806060905020404" pitchFamily="18" charset="0"/>
                <a:sym typeface="Arial" panose="020B0604020202020204" pitchFamily="34" charset="0"/>
              </a:rPr>
              <a:t>transcendance</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Éthique</a:t>
            </a:r>
            <a:r>
              <a:rPr lang="en-CA" altLang="fr-FR" sz="1800" dirty="0">
                <a:latin typeface="Bernard MT Condensed" panose="02050806060905020404" pitchFamily="18" charset="0"/>
                <a:sym typeface="Arial" panose="020B0604020202020204" pitchFamily="34" charset="0"/>
              </a:rPr>
              <a:t> (immanence)</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Plantation (simplification </a:t>
            </a:r>
            <a:r>
              <a:rPr lang="en-CA" altLang="fr-FR" sz="1800" dirty="0" err="1">
                <a:latin typeface="Bernard MT Condensed" panose="02050806060905020404" pitchFamily="18" charset="0"/>
                <a:sym typeface="Arial" panose="020B0604020202020204" pitchFamily="34" charset="0"/>
              </a:rPr>
              <a:t>modulaire</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résurgence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prolifération</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sauvage</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Méthode</a:t>
            </a:r>
            <a:r>
              <a:rPr lang="en-CA" altLang="fr-FR" sz="1800" dirty="0">
                <a:latin typeface="Bernard MT Condensed" panose="02050806060905020404" pitchFamily="18" charset="0"/>
                <a:sym typeface="Arial" panose="020B0604020202020204" pitchFamily="34" charset="0"/>
              </a:rPr>
              <a:t> inductive et </a:t>
            </a:r>
            <a:r>
              <a:rPr lang="en-CA" altLang="fr-FR" sz="1800" dirty="0" err="1">
                <a:latin typeface="Bernard MT Condensed" panose="02050806060905020404" pitchFamily="18" charset="0"/>
                <a:sym typeface="Arial" panose="020B0604020202020204" pitchFamily="34" charset="0"/>
              </a:rPr>
              <a:t>itérative</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La culture </a:t>
            </a:r>
            <a:r>
              <a:rPr lang="en-CA" altLang="fr-FR" sz="1800" dirty="0" err="1">
                <a:latin typeface="Bernard MT Condensed" panose="02050806060905020404" pitchFamily="18" charset="0"/>
                <a:sym typeface="Arial" panose="020B0604020202020204" pitchFamily="34" charset="0"/>
              </a:rPr>
              <a:t>comme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contexte</a:t>
            </a:r>
            <a:r>
              <a:rPr lang="en-CA" altLang="fr-FR" sz="1800" dirty="0">
                <a:latin typeface="Bernard MT Condensed" panose="02050806060905020404" pitchFamily="18" charset="0"/>
                <a:sym typeface="Arial" panose="020B0604020202020204" pitchFamily="34" charset="0"/>
              </a:rPr>
              <a:t> (description dense)</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Les ontologies (</a:t>
            </a:r>
            <a:r>
              <a:rPr lang="en-CA" altLang="fr-FR" sz="1800" dirty="0" err="1">
                <a:latin typeface="Bernard MT Condensed" panose="02050806060905020404" pitchFamily="18" charset="0"/>
                <a:sym typeface="Arial" panose="020B0604020202020204" pitchFamily="34" charset="0"/>
              </a:rPr>
              <a:t>naturalisme</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animisme</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Écologies</a:t>
            </a:r>
            <a:r>
              <a:rPr lang="en-CA" altLang="fr-FR" sz="1800" dirty="0">
                <a:latin typeface="Bernard MT Condensed" panose="02050806060905020404" pitchFamily="18" charset="0"/>
                <a:sym typeface="Arial" panose="020B0604020202020204" pitchFamily="34" charset="0"/>
              </a:rPr>
              <a:t> des </a:t>
            </a:r>
            <a:r>
              <a:rPr lang="en-CA" altLang="fr-FR" sz="1800" dirty="0" err="1">
                <a:latin typeface="Bernard MT Condensed" panose="02050806060905020404" pitchFamily="18" charset="0"/>
                <a:sym typeface="Arial" panose="020B0604020202020204" pitchFamily="34" charset="0"/>
              </a:rPr>
              <a:t>lignes</a:t>
            </a:r>
            <a:r>
              <a:rPr lang="en-CA" altLang="fr-FR" sz="1800" dirty="0">
                <a:latin typeface="Bernard MT Condensed" panose="02050806060905020404" pitchFamily="18" charset="0"/>
                <a:sym typeface="Arial" panose="020B0604020202020204" pitchFamily="34" charset="0"/>
              </a:rPr>
              <a:t> et des </a:t>
            </a:r>
            <a:r>
              <a:rPr lang="en-CA" altLang="fr-FR" sz="1800" dirty="0" err="1">
                <a:latin typeface="Bernard MT Condensed" panose="02050806060905020404" pitchFamily="18" charset="0"/>
                <a:sym typeface="Arial" panose="020B0604020202020204" pitchFamily="34" charset="0"/>
              </a:rPr>
              <a:t>tissages</a:t>
            </a:r>
            <a:r>
              <a:rPr lang="en-CA" altLang="fr-FR" sz="1800" dirty="0">
                <a:latin typeface="Bernard MT Condensed" panose="02050806060905020404" pitchFamily="18" charset="0"/>
                <a:sym typeface="Arial" panose="020B0604020202020204" pitchFamily="34" charset="0"/>
              </a:rPr>
              <a:t> </a:t>
            </a:r>
            <a:br>
              <a:rPr lang="en-CA" altLang="fr-FR" sz="1800" dirty="0">
                <a:latin typeface="Bernard MT Condensed" panose="02050806060905020404" pitchFamily="18" charset="0"/>
                <a:sym typeface="Arial" panose="020B0604020202020204" pitchFamily="34" charset="0"/>
              </a:rPr>
            </a:br>
            <a:r>
              <a:rPr lang="en-CA" altLang="fr-FR" sz="1800" dirty="0">
                <a:latin typeface="Bernard MT Condensed" panose="02050806060905020404" pitchFamily="18" charset="0"/>
                <a:sym typeface="Arial" panose="020B0604020202020204" pitchFamily="34" charset="0"/>
              </a:rPr>
              <a:t>(</a:t>
            </a:r>
            <a:r>
              <a:rPr lang="en-CA" altLang="fr-FR" sz="1800" dirty="0" err="1">
                <a:latin typeface="Bernard MT Condensed" panose="02050806060905020404" pitchFamily="18" charset="0"/>
                <a:sym typeface="Arial" panose="020B0604020202020204" pitchFamily="34" charset="0"/>
              </a:rPr>
              <a:t>écologie</a:t>
            </a:r>
            <a:r>
              <a:rPr lang="en-CA" altLang="fr-FR" sz="1800" dirty="0">
                <a:latin typeface="Bernard MT Condensed" panose="02050806060905020404" pitchFamily="18" charset="0"/>
                <a:sym typeface="Arial" panose="020B0604020202020204" pitchFamily="34" charset="0"/>
              </a:rPr>
              <a:t> vs </a:t>
            </a:r>
            <a:r>
              <a:rPr lang="en-CA" altLang="fr-FR" sz="1800" dirty="0" err="1">
                <a:latin typeface="Bernard MT Condensed" panose="02050806060905020404" pitchFamily="18" charset="0"/>
                <a:sym typeface="Arial" panose="020B0604020202020204" pitchFamily="34" charset="0"/>
              </a:rPr>
              <a:t>environnement</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Pensée </a:t>
            </a:r>
            <a:r>
              <a:rPr lang="en-CA" altLang="fr-FR" sz="1800" dirty="0" err="1">
                <a:latin typeface="Bernard MT Condensed" panose="02050806060905020404" pitchFamily="18" charset="0"/>
                <a:sym typeface="Arial" panose="020B0604020202020204" pitchFamily="34" charset="0"/>
              </a:rPr>
              <a:t>relationnelle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individu</a:t>
            </a:r>
            <a:r>
              <a:rPr lang="en-CA" altLang="fr-FR" sz="1800" dirty="0">
                <a:latin typeface="Bernard MT Condensed" panose="02050806060905020404" pitchFamily="18" charset="0"/>
                <a:sym typeface="Arial" panose="020B0604020202020204" pitchFamily="34" charset="0"/>
              </a:rPr>
              <a:t> et individuation)</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La foule (multitude) et le </a:t>
            </a:r>
            <a:r>
              <a:rPr lang="en-CA" altLang="fr-FR" sz="1800" dirty="0" err="1">
                <a:latin typeface="Bernard MT Condensed" panose="02050806060905020404" pitchFamily="18" charset="0"/>
                <a:sym typeface="Arial" panose="020B0604020202020204" pitchFamily="34" charset="0"/>
              </a:rPr>
              <a:t>peuple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unité</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La </a:t>
            </a:r>
            <a:r>
              <a:rPr lang="en-CA" altLang="fr-FR" sz="1800" dirty="0" err="1">
                <a:latin typeface="Bernard MT Condensed" panose="02050806060905020404" pitchFamily="18" charset="0"/>
                <a:sym typeface="Arial" panose="020B0604020202020204" pitchFamily="34" charset="0"/>
              </a:rPr>
              <a:t>dette</a:t>
            </a:r>
            <a:r>
              <a:rPr lang="en-CA" altLang="fr-FR" sz="1800" dirty="0">
                <a:latin typeface="Bernard MT Condensed" panose="02050806060905020404" pitchFamily="18" charset="0"/>
                <a:sym typeface="Arial" panose="020B0604020202020204" pitchFamily="34" charset="0"/>
              </a:rPr>
              <a:t> (lien social fundamental)</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Don, “</a:t>
            </a:r>
            <a:r>
              <a:rPr lang="en-CA" altLang="fr-FR" sz="1800" dirty="0" err="1">
                <a:latin typeface="Bernard MT Condensed" panose="02050806060905020404" pitchFamily="18" charset="0"/>
                <a:sym typeface="Arial" panose="020B0604020202020204" pitchFamily="34" charset="0"/>
              </a:rPr>
              <a:t>communisme</a:t>
            </a:r>
            <a:r>
              <a:rPr lang="en-CA" altLang="fr-FR" sz="1800" dirty="0">
                <a:latin typeface="Bernard MT Condensed" panose="02050806060905020404" pitchFamily="18" charset="0"/>
                <a:sym typeface="Arial" panose="020B0604020202020204" pitchFamily="34" charset="0"/>
              </a:rPr>
              <a:t> de </a:t>
            </a:r>
            <a:r>
              <a:rPr lang="en-CA" altLang="fr-FR" sz="1800" dirty="0" err="1">
                <a:latin typeface="Bernard MT Condensed" panose="02050806060905020404" pitchFamily="18" charset="0"/>
                <a:sym typeface="Arial" panose="020B0604020202020204" pitchFamily="34" charset="0"/>
              </a:rPr>
              <a:t>tous</a:t>
            </a:r>
            <a:r>
              <a:rPr lang="en-CA" altLang="fr-FR" sz="1800" dirty="0">
                <a:latin typeface="Bernard MT Condensed" panose="02050806060905020404" pitchFamily="18" charset="0"/>
                <a:sym typeface="Arial" panose="020B0604020202020204" pitchFamily="34" charset="0"/>
              </a:rPr>
              <a:t> les </a:t>
            </a:r>
            <a:r>
              <a:rPr lang="en-CA" altLang="fr-FR" sz="1800" dirty="0" err="1">
                <a:latin typeface="Bernard MT Condensed" panose="02050806060905020404" pitchFamily="18" charset="0"/>
                <a:sym typeface="Arial" panose="020B0604020202020204" pitchFamily="34" charset="0"/>
              </a:rPr>
              <a:t>jours</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échange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hiérarchie</a:t>
            </a:r>
            <a:r>
              <a:rPr lang="en-CA" altLang="fr-FR" sz="1800" dirty="0">
                <a:latin typeface="Bernard MT Condensed" panose="02050806060905020404" pitchFamily="18" charset="0"/>
                <a:sym typeface="Arial" panose="020B0604020202020204" pitchFamily="34" charset="0"/>
              </a:rPr>
              <a:t>… </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Les </a:t>
            </a:r>
            <a:r>
              <a:rPr lang="en-CA" altLang="fr-FR" sz="1800" dirty="0" err="1">
                <a:latin typeface="Bernard MT Condensed" panose="02050806060905020404" pitchFamily="18" charset="0"/>
                <a:sym typeface="Arial" panose="020B0604020202020204" pitchFamily="34" charset="0"/>
              </a:rPr>
              <a:t>mythes</a:t>
            </a:r>
            <a:endParaRPr lang="en-CA" altLang="fr-FR" sz="1800" dirty="0">
              <a:latin typeface="Bernard MT Condensed" panose="02050806060905020404" pitchFamily="18" charset="0"/>
              <a:sym typeface="Arial" panose="020B0604020202020204" pitchFamily="34" charset="0"/>
            </a:endParaRPr>
          </a:p>
          <a:p>
            <a:pPr>
              <a:spcBef>
                <a:spcPct val="0"/>
              </a:spcBef>
              <a:buSzTx/>
              <a:buNone/>
            </a:pP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endParaRPr lang="en-CA" altLang="fr-FR" sz="1800" dirty="0">
              <a:latin typeface="Bernard MT Condensed" panose="02050806060905020404" pitchFamily="18" charset="0"/>
              <a:sym typeface="Arial" panose="020B0604020202020204" pitchFamily="34" charset="0"/>
            </a:endParaRPr>
          </a:p>
          <a:p>
            <a:pPr>
              <a:spcBef>
                <a:spcPct val="0"/>
              </a:spcBef>
              <a:buSzTx/>
              <a:buNone/>
            </a:pPr>
            <a:endParaRPr lang="en-CA" altLang="fr-FR" sz="1800" dirty="0">
              <a:latin typeface="Bernard MT Condensed" panose="02050806060905020404" pitchFamily="18" charset="0"/>
              <a:sym typeface="Arial" panose="020B0604020202020204" pitchFamily="34" charset="0"/>
            </a:endParaRPr>
          </a:p>
          <a:p>
            <a:pPr eaLnBrk="1" hangingPunct="1">
              <a:spcBef>
                <a:spcPct val="0"/>
              </a:spcBef>
              <a:buSzTx/>
              <a:buFont typeface="Gill Sans" charset="0"/>
              <a:buNone/>
            </a:pPr>
            <a:r>
              <a:rPr lang="en-CA" altLang="fr-FR" sz="1800" dirty="0">
                <a:latin typeface="Bernard MT Condensed" panose="02050806060905020404" pitchFamily="18" charset="0"/>
                <a:sym typeface="Arial" panose="020B0604020202020204" pitchFamily="34" charset="0"/>
              </a:rPr>
              <a:t> </a:t>
            </a:r>
          </a:p>
          <a:p>
            <a:pPr eaLnBrk="1" hangingPunct="1">
              <a:spcBef>
                <a:spcPct val="0"/>
              </a:spcBef>
              <a:buSzTx/>
              <a:buFont typeface="Gill Sans" charset="0"/>
              <a:buNone/>
            </a:pPr>
            <a:endParaRPr lang="en-CA" altLang="fr-FR" sz="1800" dirty="0">
              <a:latin typeface="Bernard MT Condensed" panose="02050806060905020404" pitchFamily="18" charset="0"/>
              <a:sym typeface="Arial" panose="020B0604020202020204" pitchFamily="34" charset="0"/>
            </a:endParaRPr>
          </a:p>
        </p:txBody>
      </p:sp>
      <p:sp>
        <p:nvSpPr>
          <p:cNvPr id="4" name="ZoneTexte 3">
            <a:extLst>
              <a:ext uri="{FF2B5EF4-FFF2-40B4-BE49-F238E27FC236}">
                <a16:creationId xmlns:a16="http://schemas.microsoft.com/office/drawing/2014/main" id="{8D0228A3-84D8-AE8C-0970-50A37C997290}"/>
              </a:ext>
            </a:extLst>
          </p:cNvPr>
          <p:cNvSpPr txBox="1">
            <a:spLocks noChangeArrowheads="1"/>
          </p:cNvSpPr>
          <p:nvPr>
            <p:custDataLst>
              <p:tags r:id="rId3"/>
            </p:custDataLst>
          </p:nvPr>
        </p:nvSpPr>
        <p:spPr bwMode="auto">
          <a:xfrm>
            <a:off x="4583232" y="837928"/>
            <a:ext cx="460924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1pPr>
            <a:lvl2pPr marL="742950" indent="-28575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2pPr>
            <a:lvl3pPr marL="11430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3pPr>
            <a:lvl4pPr marL="16002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4pPr>
            <a:lvl5pPr marL="2057400" indent="-228600">
              <a:spcBef>
                <a:spcPts val="4700"/>
              </a:spcBef>
              <a:buSzPct val="171000"/>
              <a:buFont typeface="Gill Sans" charset="0"/>
              <a:buChar char="•"/>
              <a:defRPr sz="3800">
                <a:solidFill>
                  <a:schemeClr val="tx1"/>
                </a:solidFill>
                <a:latin typeface="Gill Sans" charset="0"/>
                <a:ea typeface="ヒラギノ角ゴ ProN W3" charset="-128"/>
                <a:sym typeface="Gill Sans" charset="0"/>
              </a:defRPr>
            </a:lvl5pPr>
            <a:lvl6pPr marL="25146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6pPr>
            <a:lvl7pPr marL="29718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7pPr>
            <a:lvl8pPr marL="34290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8pPr>
            <a:lvl9pPr marL="3886200" indent="-228600" eaLnBrk="0" fontAlgn="base" hangingPunct="0">
              <a:spcBef>
                <a:spcPts val="4700"/>
              </a:spcBef>
              <a:spcAft>
                <a:spcPct val="0"/>
              </a:spcAft>
              <a:buSzPct val="171000"/>
              <a:buFont typeface="Gill Sans" charset="0"/>
              <a:buChar char="•"/>
              <a:defRPr sz="3800">
                <a:solidFill>
                  <a:schemeClr val="tx1"/>
                </a:solidFill>
                <a:latin typeface="Gill Sans" charset="0"/>
                <a:ea typeface="ヒラギノ角ゴ ProN W3" charset="-128"/>
                <a:sym typeface="Gill Sans" charset="0"/>
              </a:defRPr>
            </a:lvl9pPr>
          </a:lstStyle>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Les </a:t>
            </a:r>
            <a:r>
              <a:rPr lang="en-CA" altLang="fr-FR" sz="1800" dirty="0" err="1">
                <a:latin typeface="Bernard MT Condensed" panose="02050806060905020404" pitchFamily="18" charset="0"/>
                <a:sym typeface="Arial" panose="020B0604020202020204" pitchFamily="34" charset="0"/>
              </a:rPr>
              <a:t>valeurs</a:t>
            </a:r>
            <a:r>
              <a:rPr lang="en-CA" altLang="fr-FR" sz="1800" dirty="0">
                <a:latin typeface="Bernard MT Condensed" panose="02050806060905020404" pitchFamily="18" charset="0"/>
                <a:sym typeface="Arial" panose="020B0604020202020204" pitchFamily="34" charset="0"/>
              </a:rPr>
              <a:t> (quantitative, qualitative, </a:t>
            </a:r>
            <a:r>
              <a:rPr lang="en-CA" altLang="fr-FR" sz="1800" dirty="0" err="1">
                <a:latin typeface="Bernard MT Condensed" panose="02050806060905020404" pitchFamily="18" charset="0"/>
                <a:sym typeface="Arial" panose="020B0604020202020204" pitchFamily="34" charset="0"/>
              </a:rPr>
              <a:t>d’usage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d’échange</a:t>
            </a:r>
            <a:r>
              <a:rPr lang="en-CA" altLang="fr-FR" sz="1800" dirty="0">
                <a:latin typeface="Bernard MT Condensed" panose="02050806060905020404" pitchFamily="18" charset="0"/>
                <a:sym typeface="Arial" panose="020B0604020202020204" pitchFamily="34" charset="0"/>
              </a:rPr>
              <a:t>, la plus-value)</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La globalisation et (</a:t>
            </a:r>
            <a:r>
              <a:rPr lang="en-CA" altLang="fr-FR" sz="1800" dirty="0" err="1">
                <a:latin typeface="Bernard MT Condensed" panose="02050806060905020404" pitchFamily="18" charset="0"/>
                <a:sym typeface="Arial" panose="020B0604020202020204" pitchFamily="34" charset="0"/>
              </a:rPr>
              <a:t>l’accélération</a:t>
            </a:r>
            <a:r>
              <a:rPr lang="en-CA" altLang="fr-FR" sz="1800" dirty="0">
                <a:latin typeface="Bernard MT Condensed" panose="02050806060905020404" pitchFamily="18" charset="0"/>
                <a:sym typeface="Arial" panose="020B0604020202020204" pitchFamily="34" charset="0"/>
              </a:rPr>
              <a:t>) des flux</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La fabrication des </a:t>
            </a:r>
            <a:r>
              <a:rPr lang="en-CA" altLang="fr-FR" sz="1800" dirty="0" err="1">
                <a:latin typeface="Bernard MT Condensed" panose="02050806060905020404" pitchFamily="18" charset="0"/>
                <a:sym typeface="Arial" panose="020B0604020202020204" pitchFamily="34" charset="0"/>
              </a:rPr>
              <a:t>identités</a:t>
            </a:r>
            <a:r>
              <a:rPr lang="en-CA" altLang="fr-FR" sz="1800" dirty="0">
                <a:latin typeface="Bernard MT Condensed" panose="02050806060905020404" pitchFamily="18" charset="0"/>
                <a:sym typeface="Arial" panose="020B0604020202020204" pitchFamily="34" charset="0"/>
              </a:rPr>
              <a:t> </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“Le </a:t>
            </a:r>
            <a:r>
              <a:rPr lang="en-CA" altLang="fr-FR" sz="1800" dirty="0" err="1">
                <a:latin typeface="Bernard MT Condensed" panose="02050806060905020404" pitchFamily="18" charset="0"/>
                <a:sym typeface="Arial" panose="020B0604020202020204" pitchFamily="34" charset="0"/>
              </a:rPr>
              <a:t>médium</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est</a:t>
            </a:r>
            <a:r>
              <a:rPr lang="en-CA" altLang="fr-FR" sz="1800" dirty="0">
                <a:latin typeface="Bernard MT Condensed" panose="02050806060905020404" pitchFamily="18" charset="0"/>
                <a:sym typeface="Arial" panose="020B0604020202020204" pitchFamily="34" charset="0"/>
              </a:rPr>
              <a:t> le message”</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Racisme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systémique</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Viralité</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logique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virale</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Politiques (</a:t>
            </a:r>
            <a:r>
              <a:rPr lang="en-CA" altLang="fr-FR" sz="1800" dirty="0" err="1">
                <a:latin typeface="Bernard MT Condensed" panose="02050806060905020404" pitchFamily="18" charset="0"/>
                <a:sym typeface="Arial" panose="020B0604020202020204" pitchFamily="34" charset="0"/>
              </a:rPr>
              <a:t>libérales</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néolibérales</a:t>
            </a:r>
            <a:r>
              <a:rPr lang="en-CA" altLang="fr-FR" sz="1800" dirty="0">
                <a:latin typeface="Bernard MT Condensed" panose="02050806060905020404" pitchFamily="18" charset="0"/>
                <a:sym typeface="Arial" panose="020B0604020202020204" pitchFamily="34" charset="0"/>
              </a:rPr>
              <a:t>, de </a:t>
            </a:r>
            <a:r>
              <a:rPr lang="en-CA" altLang="fr-FR" sz="1800" dirty="0" err="1">
                <a:latin typeface="Bernard MT Condensed" panose="02050806060905020404" pitchFamily="18" charset="0"/>
                <a:sym typeface="Arial" panose="020B0604020202020204" pitchFamily="34" charset="0"/>
              </a:rPr>
              <a:t>santé</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publique</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“Imagination” </a:t>
            </a:r>
            <a:r>
              <a:rPr lang="en-CA" altLang="fr-FR" sz="1800" dirty="0" err="1">
                <a:latin typeface="Bernard MT Condensed" panose="02050806060905020404" pitchFamily="18" charset="0"/>
                <a:sym typeface="Arial" panose="020B0604020202020204" pitchFamily="34" charset="0"/>
              </a:rPr>
              <a:t>multiespèce</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Patriarcat</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Sexe</a:t>
            </a:r>
            <a:r>
              <a:rPr lang="en-CA" altLang="fr-FR" sz="1800" dirty="0">
                <a:latin typeface="Bernard MT Condensed" panose="02050806060905020404" pitchFamily="18" charset="0"/>
                <a:sym typeface="Arial" panose="020B0604020202020204" pitchFamily="34" charset="0"/>
              </a:rPr>
              <a:t> et genre</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Performativité</a:t>
            </a:r>
            <a:r>
              <a:rPr lang="en-CA" altLang="fr-FR" sz="1800" dirty="0">
                <a:latin typeface="Bernard MT Condensed" panose="02050806060905020404" pitchFamily="18" charset="0"/>
                <a:sym typeface="Arial" panose="020B0604020202020204" pitchFamily="34" charset="0"/>
              </a:rPr>
              <a:t> </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Approche</a:t>
            </a:r>
            <a:r>
              <a:rPr lang="en-CA" altLang="fr-FR" sz="1800" dirty="0">
                <a:latin typeface="Bernard MT Condensed" panose="02050806060905020404" pitchFamily="18" charset="0"/>
                <a:sym typeface="Arial" panose="020B0604020202020204" pitchFamily="34" charset="0"/>
              </a:rPr>
              <a:t> </a:t>
            </a:r>
            <a:r>
              <a:rPr lang="en-CA" altLang="fr-FR" sz="1800" dirty="0" err="1">
                <a:latin typeface="Bernard MT Condensed" panose="02050806060905020404" pitchFamily="18" charset="0"/>
                <a:sym typeface="Arial" panose="020B0604020202020204" pitchFamily="34" charset="0"/>
              </a:rPr>
              <a:t>intersectionnelle</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Différences</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inégalités</a:t>
            </a: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Matérialisation</a:t>
            </a:r>
            <a:r>
              <a:rPr lang="en-CA" altLang="fr-FR" sz="1800" dirty="0">
                <a:latin typeface="Bernard MT Condensed" panose="02050806060905020404" pitchFamily="18" charset="0"/>
                <a:sym typeface="Arial" panose="020B0604020202020204" pitchFamily="34" charset="0"/>
              </a:rPr>
              <a:t> </a:t>
            </a:r>
          </a:p>
          <a:p>
            <a:pPr marL="457200" indent="-457200">
              <a:spcBef>
                <a:spcPct val="0"/>
              </a:spcBef>
              <a:buSzTx/>
            </a:pPr>
            <a:r>
              <a:rPr lang="en-CA" altLang="fr-FR" sz="1800" dirty="0" err="1">
                <a:latin typeface="Bernard MT Condensed" panose="02050806060905020404" pitchFamily="18" charset="0"/>
                <a:sym typeface="Arial" panose="020B0604020202020204" pitchFamily="34" charset="0"/>
              </a:rPr>
              <a:t>Dispositif</a:t>
            </a:r>
            <a:r>
              <a:rPr lang="en-CA" altLang="fr-FR" sz="1800" dirty="0">
                <a:latin typeface="Bernard MT Condensed" panose="02050806060905020404" pitchFamily="18" charset="0"/>
                <a:sym typeface="Arial" panose="020B0604020202020204" pitchFamily="34" charset="0"/>
              </a:rPr>
              <a:t> (et </a:t>
            </a:r>
            <a:r>
              <a:rPr lang="en-CA" altLang="fr-FR" sz="1800" dirty="0" err="1">
                <a:latin typeface="Bernard MT Condensed" panose="02050806060905020404" pitchFamily="18" charset="0"/>
                <a:sym typeface="Arial" panose="020B0604020202020204" pitchFamily="34" charset="0"/>
              </a:rPr>
              <a:t>système</a:t>
            </a:r>
            <a:r>
              <a:rPr lang="en-CA" altLang="fr-FR" sz="1800" dirty="0">
                <a:latin typeface="Bernard MT Condensed" panose="02050806060905020404" pitchFamily="18" charset="0"/>
                <a:sym typeface="Arial" panose="020B0604020202020204" pitchFamily="34" charset="0"/>
              </a:rPr>
              <a:t>)</a:t>
            </a:r>
          </a:p>
          <a:p>
            <a:pPr marL="457200" indent="-457200">
              <a:spcBef>
                <a:spcPct val="0"/>
              </a:spcBef>
              <a:buSzTx/>
            </a:pPr>
            <a:r>
              <a:rPr lang="en-CA" altLang="fr-FR" sz="1800" dirty="0">
                <a:latin typeface="Bernard MT Condensed" panose="02050806060905020404" pitchFamily="18" charset="0"/>
                <a:sym typeface="Arial" panose="020B0604020202020204" pitchFamily="34" charset="0"/>
              </a:rPr>
              <a:t>Esprit </a:t>
            </a:r>
          </a:p>
          <a:p>
            <a:pPr marL="457200" indent="-457200">
              <a:spcBef>
                <a:spcPct val="0"/>
              </a:spcBef>
              <a:buSzTx/>
            </a:pPr>
            <a:endParaRPr lang="en-CA" altLang="fr-FR" sz="1800" dirty="0">
              <a:latin typeface="Bernard MT Condensed" panose="02050806060905020404" pitchFamily="18" charset="0"/>
              <a:sym typeface="Arial" panose="020B0604020202020204" pitchFamily="34" charset="0"/>
            </a:endParaRPr>
          </a:p>
          <a:p>
            <a:pPr marL="457200" indent="-457200">
              <a:spcBef>
                <a:spcPct val="0"/>
              </a:spcBef>
              <a:buSzTx/>
            </a:pPr>
            <a:endParaRPr lang="en-CA" altLang="fr-FR" sz="1800" dirty="0">
              <a:latin typeface="Bernard MT Condensed" panose="02050806060905020404" pitchFamily="18" charset="0"/>
              <a:sym typeface="Arial" panose="020B0604020202020204" pitchFamily="34" charset="0"/>
            </a:endParaRPr>
          </a:p>
        </p:txBody>
      </p:sp>
    </p:spTree>
    <p:extLst>
      <p:ext uri="{BB962C8B-B14F-4D97-AF65-F5344CB8AC3E}">
        <p14:creationId xmlns:p14="http://schemas.microsoft.com/office/powerpoint/2010/main" val="952417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8.xml><?xml version="1.0" encoding="utf-8"?>
<p:tagLst xmlns:a="http://schemas.openxmlformats.org/drawingml/2006/main" xmlns:r="http://schemas.openxmlformats.org/officeDocument/2006/relationships" xmlns:p="http://schemas.openxmlformats.org/presentationml/2006/main">
  <p:tag name="NUM" val="13"/>
</p:tagLst>
</file>

<file path=ppt/tags/tag29.xml><?xml version="1.0" encoding="utf-8"?>
<p:tagLst xmlns:a="http://schemas.openxmlformats.org/drawingml/2006/main" xmlns:r="http://schemas.openxmlformats.org/officeDocument/2006/relationships" xmlns:p="http://schemas.openxmlformats.org/presentationml/2006/main">
  <p:tag name="NUM" val="14"/>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15"/>
</p:tagLst>
</file>

<file path=ppt/tags/tag31.xml><?xml version="1.0" encoding="utf-8"?>
<p:tagLst xmlns:a="http://schemas.openxmlformats.org/drawingml/2006/main" xmlns:r="http://schemas.openxmlformats.org/officeDocument/2006/relationships" xmlns:p="http://schemas.openxmlformats.org/presentationml/2006/main">
  <p:tag name="NUM" val="16"/>
</p:tagLst>
</file>

<file path=ppt/tags/tag32.xml><?xml version="1.0" encoding="utf-8"?>
<p:tagLst xmlns:a="http://schemas.openxmlformats.org/drawingml/2006/main" xmlns:r="http://schemas.openxmlformats.org/officeDocument/2006/relationships" xmlns:p="http://schemas.openxmlformats.org/presentationml/2006/main">
  <p:tag name="NUM" val="17"/>
</p:tagLst>
</file>

<file path=ppt/tags/tag33.xml><?xml version="1.0" encoding="utf-8"?>
<p:tagLst xmlns:a="http://schemas.openxmlformats.org/drawingml/2006/main" xmlns:r="http://schemas.openxmlformats.org/officeDocument/2006/relationships" xmlns:p="http://schemas.openxmlformats.org/presentationml/2006/main">
  <p:tag name="NUM" val="18"/>
</p:tagLst>
</file>

<file path=ppt/tags/tag34.xml><?xml version="1.0" encoding="utf-8"?>
<p:tagLst xmlns:a="http://schemas.openxmlformats.org/drawingml/2006/main" xmlns:r="http://schemas.openxmlformats.org/officeDocument/2006/relationships" xmlns:p="http://schemas.openxmlformats.org/presentationml/2006/main">
  <p:tag name="NUM" val="19"/>
</p:tagLst>
</file>

<file path=ppt/tags/tag35.xml><?xml version="1.0" encoding="utf-8"?>
<p:tagLst xmlns:a="http://schemas.openxmlformats.org/drawingml/2006/main" xmlns:r="http://schemas.openxmlformats.org/officeDocument/2006/relationships" xmlns:p="http://schemas.openxmlformats.org/presentationml/2006/main">
  <p:tag name="NUM" val="20"/>
</p:tagLst>
</file>

<file path=ppt/tags/tag36.xml><?xml version="1.0" encoding="utf-8"?>
<p:tagLst xmlns:a="http://schemas.openxmlformats.org/drawingml/2006/main" xmlns:r="http://schemas.openxmlformats.org/officeDocument/2006/relationships" xmlns:p="http://schemas.openxmlformats.org/presentationml/2006/main">
  <p:tag name="NUM" val="21"/>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 Noir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3841</TotalTime>
  <Words>3909</Words>
  <Application>Microsoft Macintosh PowerPoint</Application>
  <PresentationFormat>Affichage à l'écran (4:3)</PresentationFormat>
  <Paragraphs>285</Paragraphs>
  <Slides>37</Slides>
  <Notes>24</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37</vt:i4>
      </vt:variant>
    </vt:vector>
  </HeadingPairs>
  <TitlesOfParts>
    <vt:vector size="49" baseType="lpstr">
      <vt:lpstr>ＭＳ Ｐゴシック</vt:lpstr>
      <vt:lpstr>Arial</vt:lpstr>
      <vt:lpstr>Arial Italic</vt:lpstr>
      <vt:lpstr>Bernard MT Condensed</vt:lpstr>
      <vt:lpstr>Brush Script MT</vt:lpstr>
      <vt:lpstr>Calibri</vt:lpstr>
      <vt:lpstr>Cambria</vt:lpstr>
      <vt:lpstr>Cochin</vt:lpstr>
      <vt:lpstr>Gill Sans</vt:lpstr>
      <vt:lpstr>Palatino</vt:lpstr>
      <vt:lpstr>Wingdings</vt:lpstr>
      <vt:lpstr> Noir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Apple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ANONYMOUS ANONYMOUS</dc:creator>
  <cp:lastModifiedBy>David Jaclin</cp:lastModifiedBy>
  <cp:revision>298</cp:revision>
  <dcterms:created xsi:type="dcterms:W3CDTF">2012-04-29T20:59:52Z</dcterms:created>
  <dcterms:modified xsi:type="dcterms:W3CDTF">2026-03-19T12:58:13Z</dcterms:modified>
</cp:coreProperties>
</file>